
<file path=[Content_Types].xml><?xml version="1.0" encoding="utf-8"?>
<Types xmlns="http://schemas.openxmlformats.org/package/2006/content-types">
  <Default Extension="tmp" ContentType="image/pn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588" r:id="rId1"/>
  </p:sldMasterIdLst>
  <p:sldIdLst>
    <p:sldId id="256" r:id="rId2"/>
    <p:sldId id="291" r:id="rId3"/>
    <p:sldId id="292" r:id="rId4"/>
    <p:sldId id="330" r:id="rId5"/>
    <p:sldId id="332" r:id="rId6"/>
    <p:sldId id="356" r:id="rId7"/>
    <p:sldId id="331" r:id="rId8"/>
    <p:sldId id="257" r:id="rId9"/>
    <p:sldId id="322" r:id="rId10"/>
    <p:sldId id="258" r:id="rId11"/>
    <p:sldId id="326" r:id="rId12"/>
    <p:sldId id="295" r:id="rId13"/>
    <p:sldId id="324" r:id="rId14"/>
    <p:sldId id="325" r:id="rId15"/>
    <p:sldId id="327" r:id="rId16"/>
    <p:sldId id="333" r:id="rId17"/>
    <p:sldId id="334" r:id="rId18"/>
    <p:sldId id="335" r:id="rId19"/>
    <p:sldId id="336" r:id="rId20"/>
    <p:sldId id="337" r:id="rId21"/>
    <p:sldId id="338" r:id="rId22"/>
    <p:sldId id="339" r:id="rId23"/>
    <p:sldId id="340" r:id="rId24"/>
    <p:sldId id="341" r:id="rId25"/>
    <p:sldId id="342" r:id="rId26"/>
    <p:sldId id="301" r:id="rId27"/>
    <p:sldId id="328" r:id="rId28"/>
    <p:sldId id="343" r:id="rId29"/>
    <p:sldId id="344" r:id="rId30"/>
    <p:sldId id="345" r:id="rId31"/>
    <p:sldId id="346" r:id="rId32"/>
    <p:sldId id="347" r:id="rId33"/>
    <p:sldId id="348" r:id="rId34"/>
    <p:sldId id="355" r:id="rId35"/>
    <p:sldId id="349" r:id="rId36"/>
    <p:sldId id="350" r:id="rId37"/>
    <p:sldId id="351" r:id="rId38"/>
    <p:sldId id="323" r:id="rId39"/>
    <p:sldId id="329" r:id="rId40"/>
    <p:sldId id="352" r:id="rId41"/>
    <p:sldId id="353" r:id="rId42"/>
    <p:sldId id="354" r:id="rId43"/>
    <p:sldId id="321" r:id="rId4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78"/>
    <p:restoredTop sz="94643"/>
  </p:normalViewPr>
  <p:slideViewPr>
    <p:cSldViewPr snapToGrid="0" snapToObjects="1">
      <p:cViewPr>
        <p:scale>
          <a:sx n="60" d="100"/>
          <a:sy n="60" d="100"/>
        </p:scale>
        <p:origin x="804" y="2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_rels/data1.xml.rels><?xml version="1.0" encoding="UTF-8" standalone="yes"?>
<Relationships xmlns="http://schemas.openxmlformats.org/package/2006/relationships"><Relationship Id="rId3" Type="http://schemas.openxmlformats.org/officeDocument/2006/relationships/slide" Target="../slides/slide26.xml"/><Relationship Id="rId2" Type="http://schemas.openxmlformats.org/officeDocument/2006/relationships/slide" Target="../slides/slide12.xml"/><Relationship Id="rId1" Type="http://schemas.openxmlformats.org/officeDocument/2006/relationships/slide" Target="../slides/slide3.xml"/><Relationship Id="rId4"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F5B8237-C769-4D2E-82B4-69CC40F7C5D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zh-TW" altLang="en-US"/>
        </a:p>
      </dgm:t>
    </dgm:pt>
    <dgm:pt modelId="{097235B5-8F80-4838-85D5-35D1D57AEE65}">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簡介</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BEBE4AA-6952-4CC6-8BFA-7FCE8B318100}" type="parTrans" cxnId="{B3BF8859-C191-48B9-9F37-ADCAEA71F2F3}">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B625DBF4-0A7B-4272-B074-50F394B8E513}" type="sibTrans" cxnId="{B3BF8859-C191-48B9-9F37-ADCAEA71F2F3}">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A6BD3662-6AAA-4FAC-98AD-D08E7B31DFF1}">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申請帳號</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D5360B59-0DA0-4D04-B92B-836B8C6B4128}" type="parTrans" cxnId="{374B936B-77DF-41B9-8D34-3D0842CD68B3}">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31110452-7154-43CA-A302-947B0E136925}" type="sibTrans" cxnId="{374B936B-77DF-41B9-8D34-3D0842CD68B3}">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887264BD-A5F4-4859-8D2E-8B6D2FAE3112}">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上傳比對資料</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B8FD1F2F-E1DF-498B-B51D-71453B94A990}" type="parTrans" cxnId="{26BCC7AD-78B2-474D-B094-D90231AE76FE}">
      <dgm:prSet/>
      <dgm:spPr/>
      <dgm:t>
        <a:bodyPr/>
        <a:lstStyle/>
        <a:p>
          <a:endParaRPr lang="zh-TW" altLang="en-US" sz="1800">
            <a:latin typeface="微軟正黑體" panose="020B0604030504040204" pitchFamily="34" charset="-120"/>
            <a:ea typeface="微軟正黑體" panose="020B0604030504040204" pitchFamily="34" charset="-120"/>
          </a:endParaRPr>
        </a:p>
      </dgm:t>
    </dgm:pt>
    <dgm:pt modelId="{16B73000-90A5-49A1-8901-34C916F587A0}" type="sibTrans" cxnId="{26BCC7AD-78B2-474D-B094-D90231AE76FE}">
      <dgm:prSet custT="1"/>
      <dgm:spPr/>
      <dgm:t>
        <a:bodyPr/>
        <a:lstStyle/>
        <a:p>
          <a:endParaRPr lang="zh-TW" altLang="en-US" sz="3600">
            <a:latin typeface="微軟正黑體" panose="020B0604030504040204" pitchFamily="34" charset="-120"/>
            <a:ea typeface="微軟正黑體" panose="020B0604030504040204" pitchFamily="34" charset="-120"/>
          </a:endParaRPr>
        </a:p>
      </dgm:t>
    </dgm:pt>
    <dgm:pt modelId="{CDEAE868-AD07-4AAF-9F1A-F17B585A2C0D}">
      <dgm:prSet phldrT="[文字]" custT="1"/>
      <dgm:spPr/>
      <dgm:t>
        <a:bodyPr/>
        <a:lstStyle/>
        <a:p>
          <a:r>
            <a:rPr lang="zh-TW" altLang="en-US" sz="2400" dirty="0" smtClean="0">
              <a:latin typeface="微軟正黑體" panose="020B0604030504040204" pitchFamily="34" charset="-120"/>
              <a:ea typeface="微軟正黑體" panose="020B0604030504040204" pitchFamily="34" charset="-120"/>
            </a:rPr>
            <a:t>下載比對成果</a:t>
          </a:r>
          <a:endParaRPr lang="zh-TW" altLang="en-US" sz="2400" dirty="0">
            <a:latin typeface="微軟正黑體" panose="020B0604030504040204" pitchFamily="34" charset="-120"/>
            <a:ea typeface="微軟正黑體" panose="020B0604030504040204" pitchFamily="34" charset="-120"/>
          </a:endParaRPr>
        </a:p>
      </dgm:t>
      <dgm:extLst>
        <a:ext uri="{E40237B7-FDA0-4F09-8148-C483321AD2D9}">
          <dgm14:cNvPr xmlns:dgm14="http://schemas.microsoft.com/office/drawing/2010/diagram" id="0" name="">
            <a:hlinkClick xmlns:r="http://schemas.openxmlformats.org/officeDocument/2006/relationships" r:id="rId4" action="ppaction://hlinksldjump"/>
          </dgm14:cNvPr>
        </a:ext>
      </dgm:extLst>
    </dgm:pt>
    <dgm:pt modelId="{462C66E4-2DF2-4352-AF2F-021974C20319}" type="parTrans" cxnId="{D4371191-1FFB-4A8E-B7B4-5B1CA0A538AD}">
      <dgm:prSet/>
      <dgm:spPr/>
      <dgm:t>
        <a:bodyPr/>
        <a:lstStyle/>
        <a:p>
          <a:endParaRPr lang="zh-TW" altLang="en-US"/>
        </a:p>
      </dgm:t>
    </dgm:pt>
    <dgm:pt modelId="{16181C78-BE73-42D5-BFCB-8D114F678C80}" type="sibTrans" cxnId="{D4371191-1FFB-4A8E-B7B4-5B1CA0A538AD}">
      <dgm:prSet/>
      <dgm:spPr/>
      <dgm:t>
        <a:bodyPr/>
        <a:lstStyle/>
        <a:p>
          <a:endParaRPr lang="zh-TW" altLang="en-US"/>
        </a:p>
      </dgm:t>
    </dgm:pt>
    <dgm:pt modelId="{49C3AC3F-46DF-45D1-9828-DE465F7E2337}" type="pres">
      <dgm:prSet presAssocID="{1F5B8237-C769-4D2E-82B4-69CC40F7C5D6}" presName="vert0" presStyleCnt="0">
        <dgm:presLayoutVars>
          <dgm:dir/>
          <dgm:animOne val="branch"/>
          <dgm:animLvl val="lvl"/>
        </dgm:presLayoutVars>
      </dgm:prSet>
      <dgm:spPr/>
      <dgm:t>
        <a:bodyPr/>
        <a:lstStyle/>
        <a:p>
          <a:endParaRPr lang="zh-TW" altLang="en-US"/>
        </a:p>
      </dgm:t>
    </dgm:pt>
    <dgm:pt modelId="{5A8D174C-339B-4C70-BAD8-7E524739743A}" type="pres">
      <dgm:prSet presAssocID="{097235B5-8F80-4838-85D5-35D1D57AEE65}" presName="thickLine" presStyleLbl="alignNode1" presStyleIdx="0" presStyleCnt="4"/>
      <dgm:spPr/>
    </dgm:pt>
    <dgm:pt modelId="{57361762-12B9-4ECD-A0D1-55250D7783DD}" type="pres">
      <dgm:prSet presAssocID="{097235B5-8F80-4838-85D5-35D1D57AEE65}" presName="horz1" presStyleCnt="0"/>
      <dgm:spPr/>
    </dgm:pt>
    <dgm:pt modelId="{9B54488A-E00E-4D8A-B833-F6D1C2870DFA}" type="pres">
      <dgm:prSet presAssocID="{097235B5-8F80-4838-85D5-35D1D57AEE65}" presName="tx1" presStyleLbl="revTx" presStyleIdx="0" presStyleCnt="4"/>
      <dgm:spPr/>
      <dgm:t>
        <a:bodyPr/>
        <a:lstStyle/>
        <a:p>
          <a:endParaRPr lang="zh-TW" altLang="en-US"/>
        </a:p>
      </dgm:t>
    </dgm:pt>
    <dgm:pt modelId="{B0A61527-F2DA-4EB1-B19E-439A5867B9BA}" type="pres">
      <dgm:prSet presAssocID="{097235B5-8F80-4838-85D5-35D1D57AEE65}" presName="vert1" presStyleCnt="0"/>
      <dgm:spPr/>
    </dgm:pt>
    <dgm:pt modelId="{3A73F72A-B07F-44CD-8805-AC9C60C2EF02}" type="pres">
      <dgm:prSet presAssocID="{A6BD3662-6AAA-4FAC-98AD-D08E7B31DFF1}" presName="thickLine" presStyleLbl="alignNode1" presStyleIdx="1" presStyleCnt="4"/>
      <dgm:spPr/>
    </dgm:pt>
    <dgm:pt modelId="{095A1191-1703-4ACA-8C3D-E69716DF87DE}" type="pres">
      <dgm:prSet presAssocID="{A6BD3662-6AAA-4FAC-98AD-D08E7B31DFF1}" presName="horz1" presStyleCnt="0"/>
      <dgm:spPr/>
    </dgm:pt>
    <dgm:pt modelId="{550BC84C-37E9-4F3A-987F-469C4154C45A}" type="pres">
      <dgm:prSet presAssocID="{A6BD3662-6AAA-4FAC-98AD-D08E7B31DFF1}" presName="tx1" presStyleLbl="revTx" presStyleIdx="1" presStyleCnt="4"/>
      <dgm:spPr/>
      <dgm:t>
        <a:bodyPr/>
        <a:lstStyle/>
        <a:p>
          <a:endParaRPr lang="zh-TW" altLang="en-US"/>
        </a:p>
      </dgm:t>
    </dgm:pt>
    <dgm:pt modelId="{9E16775C-10E3-41D7-B61F-91C3BD562B7D}" type="pres">
      <dgm:prSet presAssocID="{A6BD3662-6AAA-4FAC-98AD-D08E7B31DFF1}" presName="vert1" presStyleCnt="0"/>
      <dgm:spPr/>
    </dgm:pt>
    <dgm:pt modelId="{D952CA1A-632A-439D-991E-F6A70861F8DC}" type="pres">
      <dgm:prSet presAssocID="{887264BD-A5F4-4859-8D2E-8B6D2FAE3112}" presName="thickLine" presStyleLbl="alignNode1" presStyleIdx="2" presStyleCnt="4"/>
      <dgm:spPr/>
    </dgm:pt>
    <dgm:pt modelId="{13871337-1058-425F-915A-0F44A942973B}" type="pres">
      <dgm:prSet presAssocID="{887264BD-A5F4-4859-8D2E-8B6D2FAE3112}" presName="horz1" presStyleCnt="0"/>
      <dgm:spPr/>
    </dgm:pt>
    <dgm:pt modelId="{58BD5B8C-D9B6-45C1-BF51-2BC829B256D8}" type="pres">
      <dgm:prSet presAssocID="{887264BD-A5F4-4859-8D2E-8B6D2FAE3112}" presName="tx1" presStyleLbl="revTx" presStyleIdx="2" presStyleCnt="4"/>
      <dgm:spPr/>
      <dgm:t>
        <a:bodyPr/>
        <a:lstStyle/>
        <a:p>
          <a:endParaRPr lang="zh-TW" altLang="en-US"/>
        </a:p>
      </dgm:t>
    </dgm:pt>
    <dgm:pt modelId="{284DBB2C-2F16-45A0-9E89-6EA9985E1D0B}" type="pres">
      <dgm:prSet presAssocID="{887264BD-A5F4-4859-8D2E-8B6D2FAE3112}" presName="vert1" presStyleCnt="0"/>
      <dgm:spPr/>
    </dgm:pt>
    <dgm:pt modelId="{B970428F-964F-4FDC-92BE-0A7E969AB64B}" type="pres">
      <dgm:prSet presAssocID="{CDEAE868-AD07-4AAF-9F1A-F17B585A2C0D}" presName="thickLine" presStyleLbl="alignNode1" presStyleIdx="3" presStyleCnt="4"/>
      <dgm:spPr/>
    </dgm:pt>
    <dgm:pt modelId="{050067BA-C471-4D93-B903-7A6A394E71C4}" type="pres">
      <dgm:prSet presAssocID="{CDEAE868-AD07-4AAF-9F1A-F17B585A2C0D}" presName="horz1" presStyleCnt="0"/>
      <dgm:spPr/>
    </dgm:pt>
    <dgm:pt modelId="{AA678527-9729-4F90-A556-26A6F2547BEB}" type="pres">
      <dgm:prSet presAssocID="{CDEAE868-AD07-4AAF-9F1A-F17B585A2C0D}" presName="tx1" presStyleLbl="revTx" presStyleIdx="3" presStyleCnt="4"/>
      <dgm:spPr/>
      <dgm:t>
        <a:bodyPr/>
        <a:lstStyle/>
        <a:p>
          <a:endParaRPr lang="zh-TW" altLang="en-US"/>
        </a:p>
      </dgm:t>
    </dgm:pt>
    <dgm:pt modelId="{A64C4ADD-7CA1-4033-B17F-A65BD32CA1CE}" type="pres">
      <dgm:prSet presAssocID="{CDEAE868-AD07-4AAF-9F1A-F17B585A2C0D}" presName="vert1" presStyleCnt="0"/>
      <dgm:spPr/>
    </dgm:pt>
  </dgm:ptLst>
  <dgm:cxnLst>
    <dgm:cxn modelId="{6F615B26-FC39-489F-BC21-48DC5407DD98}" type="presOf" srcId="{887264BD-A5F4-4859-8D2E-8B6D2FAE3112}" destId="{58BD5B8C-D9B6-45C1-BF51-2BC829B256D8}" srcOrd="0" destOrd="0" presId="urn:microsoft.com/office/officeart/2008/layout/LinedList"/>
    <dgm:cxn modelId="{AF4F6B91-6074-4007-91F6-1CF14E42357E}" type="presOf" srcId="{A6BD3662-6AAA-4FAC-98AD-D08E7B31DFF1}" destId="{550BC84C-37E9-4F3A-987F-469C4154C45A}" srcOrd="0" destOrd="0" presId="urn:microsoft.com/office/officeart/2008/layout/LinedList"/>
    <dgm:cxn modelId="{26BCC7AD-78B2-474D-B094-D90231AE76FE}" srcId="{1F5B8237-C769-4D2E-82B4-69CC40F7C5D6}" destId="{887264BD-A5F4-4859-8D2E-8B6D2FAE3112}" srcOrd="2" destOrd="0" parTransId="{B8FD1F2F-E1DF-498B-B51D-71453B94A990}" sibTransId="{16B73000-90A5-49A1-8901-34C916F587A0}"/>
    <dgm:cxn modelId="{B3BF8859-C191-48B9-9F37-ADCAEA71F2F3}" srcId="{1F5B8237-C769-4D2E-82B4-69CC40F7C5D6}" destId="{097235B5-8F80-4838-85D5-35D1D57AEE65}" srcOrd="0" destOrd="0" parTransId="{FBEBE4AA-6952-4CC6-8BFA-7FCE8B318100}" sibTransId="{B625DBF4-0A7B-4272-B074-50F394B8E513}"/>
    <dgm:cxn modelId="{D4371191-1FFB-4A8E-B7B4-5B1CA0A538AD}" srcId="{1F5B8237-C769-4D2E-82B4-69CC40F7C5D6}" destId="{CDEAE868-AD07-4AAF-9F1A-F17B585A2C0D}" srcOrd="3" destOrd="0" parTransId="{462C66E4-2DF2-4352-AF2F-021974C20319}" sibTransId="{16181C78-BE73-42D5-BFCB-8D114F678C80}"/>
    <dgm:cxn modelId="{0BFDEB4E-794A-4F19-8CE3-5DBCC754B250}" type="presOf" srcId="{CDEAE868-AD07-4AAF-9F1A-F17B585A2C0D}" destId="{AA678527-9729-4F90-A556-26A6F2547BEB}" srcOrd="0" destOrd="0" presId="urn:microsoft.com/office/officeart/2008/layout/LinedList"/>
    <dgm:cxn modelId="{374B936B-77DF-41B9-8D34-3D0842CD68B3}" srcId="{1F5B8237-C769-4D2E-82B4-69CC40F7C5D6}" destId="{A6BD3662-6AAA-4FAC-98AD-D08E7B31DFF1}" srcOrd="1" destOrd="0" parTransId="{D5360B59-0DA0-4D04-B92B-836B8C6B4128}" sibTransId="{31110452-7154-43CA-A302-947B0E136925}"/>
    <dgm:cxn modelId="{5C1C4288-9AF5-413E-8DB3-9E80E2648739}" type="presOf" srcId="{1F5B8237-C769-4D2E-82B4-69CC40F7C5D6}" destId="{49C3AC3F-46DF-45D1-9828-DE465F7E2337}" srcOrd="0" destOrd="0" presId="urn:microsoft.com/office/officeart/2008/layout/LinedList"/>
    <dgm:cxn modelId="{1763DE39-CF84-45F9-8B53-C0383A0F51CB}" type="presOf" srcId="{097235B5-8F80-4838-85D5-35D1D57AEE65}" destId="{9B54488A-E00E-4D8A-B833-F6D1C2870DFA}" srcOrd="0" destOrd="0" presId="urn:microsoft.com/office/officeart/2008/layout/LinedList"/>
    <dgm:cxn modelId="{F2134AF6-B3FB-42F7-8979-84952C78A761}" type="presParOf" srcId="{49C3AC3F-46DF-45D1-9828-DE465F7E2337}" destId="{5A8D174C-339B-4C70-BAD8-7E524739743A}" srcOrd="0" destOrd="0" presId="urn:microsoft.com/office/officeart/2008/layout/LinedList"/>
    <dgm:cxn modelId="{EFC45C9E-2133-4902-A9E0-50F5A6CDF96D}" type="presParOf" srcId="{49C3AC3F-46DF-45D1-9828-DE465F7E2337}" destId="{57361762-12B9-4ECD-A0D1-55250D7783DD}" srcOrd="1" destOrd="0" presId="urn:microsoft.com/office/officeart/2008/layout/LinedList"/>
    <dgm:cxn modelId="{7FA953E7-3790-4FA1-BE35-7E499716AA2D}" type="presParOf" srcId="{57361762-12B9-4ECD-A0D1-55250D7783DD}" destId="{9B54488A-E00E-4D8A-B833-F6D1C2870DFA}" srcOrd="0" destOrd="0" presId="urn:microsoft.com/office/officeart/2008/layout/LinedList"/>
    <dgm:cxn modelId="{683F1225-FB86-4364-B7E6-BD821A089086}" type="presParOf" srcId="{57361762-12B9-4ECD-A0D1-55250D7783DD}" destId="{B0A61527-F2DA-4EB1-B19E-439A5867B9BA}" srcOrd="1" destOrd="0" presId="urn:microsoft.com/office/officeart/2008/layout/LinedList"/>
    <dgm:cxn modelId="{B748401C-D925-4C73-B127-0C7A94A95BBC}" type="presParOf" srcId="{49C3AC3F-46DF-45D1-9828-DE465F7E2337}" destId="{3A73F72A-B07F-44CD-8805-AC9C60C2EF02}" srcOrd="2" destOrd="0" presId="urn:microsoft.com/office/officeart/2008/layout/LinedList"/>
    <dgm:cxn modelId="{E3091CBB-BCA8-47CA-A47B-7C220A2E4FC6}" type="presParOf" srcId="{49C3AC3F-46DF-45D1-9828-DE465F7E2337}" destId="{095A1191-1703-4ACA-8C3D-E69716DF87DE}" srcOrd="3" destOrd="0" presId="urn:microsoft.com/office/officeart/2008/layout/LinedList"/>
    <dgm:cxn modelId="{25C1FFD7-301A-4B9B-9F76-BD441AF3A1A8}" type="presParOf" srcId="{095A1191-1703-4ACA-8C3D-E69716DF87DE}" destId="{550BC84C-37E9-4F3A-987F-469C4154C45A}" srcOrd="0" destOrd="0" presId="urn:microsoft.com/office/officeart/2008/layout/LinedList"/>
    <dgm:cxn modelId="{BD2FE93C-B4E6-4CBA-B2C9-BC52B9FB4D11}" type="presParOf" srcId="{095A1191-1703-4ACA-8C3D-E69716DF87DE}" destId="{9E16775C-10E3-41D7-B61F-91C3BD562B7D}" srcOrd="1" destOrd="0" presId="urn:microsoft.com/office/officeart/2008/layout/LinedList"/>
    <dgm:cxn modelId="{6AB0DCD8-CA94-4695-941A-CC83530D53BD}" type="presParOf" srcId="{49C3AC3F-46DF-45D1-9828-DE465F7E2337}" destId="{D952CA1A-632A-439D-991E-F6A70861F8DC}" srcOrd="4" destOrd="0" presId="urn:microsoft.com/office/officeart/2008/layout/LinedList"/>
    <dgm:cxn modelId="{E2175D72-54B8-4F17-909F-3A62D69BA931}" type="presParOf" srcId="{49C3AC3F-46DF-45D1-9828-DE465F7E2337}" destId="{13871337-1058-425F-915A-0F44A942973B}" srcOrd="5" destOrd="0" presId="urn:microsoft.com/office/officeart/2008/layout/LinedList"/>
    <dgm:cxn modelId="{B2656A26-F90F-4263-B8AE-0CE024B0AB8A}" type="presParOf" srcId="{13871337-1058-425F-915A-0F44A942973B}" destId="{58BD5B8C-D9B6-45C1-BF51-2BC829B256D8}" srcOrd="0" destOrd="0" presId="urn:microsoft.com/office/officeart/2008/layout/LinedList"/>
    <dgm:cxn modelId="{36D492B1-241F-4B53-AAF8-51B877746350}" type="presParOf" srcId="{13871337-1058-425F-915A-0F44A942973B}" destId="{284DBB2C-2F16-45A0-9E89-6EA9985E1D0B}" srcOrd="1" destOrd="0" presId="urn:microsoft.com/office/officeart/2008/layout/LinedList"/>
    <dgm:cxn modelId="{5727A6A6-A638-4CBD-BD1F-0030968CE471}" type="presParOf" srcId="{49C3AC3F-46DF-45D1-9828-DE465F7E2337}" destId="{B970428F-964F-4FDC-92BE-0A7E969AB64B}" srcOrd="6" destOrd="0" presId="urn:microsoft.com/office/officeart/2008/layout/LinedList"/>
    <dgm:cxn modelId="{09271967-2EF7-42E1-A5E9-2E5A8768FFF4}" type="presParOf" srcId="{49C3AC3F-46DF-45D1-9828-DE465F7E2337}" destId="{050067BA-C471-4D93-B903-7A6A394E71C4}" srcOrd="7" destOrd="0" presId="urn:microsoft.com/office/officeart/2008/layout/LinedList"/>
    <dgm:cxn modelId="{7B01E1CE-9C7F-42B5-B02D-314DD10AE1E3}" type="presParOf" srcId="{050067BA-C471-4D93-B903-7A6A394E71C4}" destId="{AA678527-9729-4F90-A556-26A6F2547BEB}" srcOrd="0" destOrd="0" presId="urn:microsoft.com/office/officeart/2008/layout/LinedList"/>
    <dgm:cxn modelId="{344D2BC2-F593-47A0-900D-D75B88923591}" type="presParOf" srcId="{050067BA-C471-4D93-B903-7A6A394E71C4}" destId="{A64C4ADD-7CA1-4033-B17F-A65BD32CA1C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D1C1A5-303E-4366-822D-2EE9422319E6}" type="doc">
      <dgm:prSet loTypeId="urn:microsoft.com/office/officeart/2005/8/layout/rings+Icon" loCatId="officeonline" qsTypeId="urn:microsoft.com/office/officeart/2005/8/quickstyle/simple1" qsCatId="simple" csTypeId="urn:microsoft.com/office/officeart/2005/8/colors/accent1_2" csCatId="accent1" phldr="1"/>
      <dgm:spPr/>
    </dgm:pt>
    <dgm:pt modelId="{F1F47C63-C579-43B2-80FD-168B91285393}">
      <dgm:prSet phldrT="[文字]" custT="1"/>
      <dgm:spPr/>
      <dgm:t>
        <a:bodyPr/>
        <a:lstStyle/>
        <a:p>
          <a:r>
            <a:rPr lang="zh-TW" altLang="en-US" sz="3200" dirty="0" smtClean="0">
              <a:latin typeface="微軟正黑體" panose="020B0604030504040204" pitchFamily="34" charset="-120"/>
              <a:ea typeface="微軟正黑體" panose="020B0604030504040204" pitchFamily="34" charset="-120"/>
            </a:rPr>
            <a:t>防範抄襲</a:t>
          </a:r>
          <a:endParaRPr lang="zh-TW" altLang="en-US" sz="3200" dirty="0">
            <a:latin typeface="微軟正黑體" panose="020B0604030504040204" pitchFamily="34" charset="-120"/>
            <a:ea typeface="微軟正黑體" panose="020B0604030504040204" pitchFamily="34" charset="-120"/>
          </a:endParaRPr>
        </a:p>
      </dgm:t>
    </dgm:pt>
    <dgm:pt modelId="{A15AE4B1-114D-43D1-B583-B5F82EF90E27}" type="parTrans" cxnId="{803EC46A-84D4-4769-B219-8CCFF1B61707}">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E93AF5E9-363F-4065-B533-12A59F9EF6AA}" type="sibTrans" cxnId="{803EC46A-84D4-4769-B219-8CCFF1B61707}">
      <dgm:prSet/>
      <dgm:spPr/>
      <dgm:t>
        <a:bodyPr/>
        <a:lstStyle/>
        <a:p>
          <a:endParaRPr lang="zh-TW" altLang="en-US" sz="1400">
            <a:latin typeface="微軟正黑體" panose="020B0604030504040204" pitchFamily="34" charset="-120"/>
            <a:ea typeface="微軟正黑體" panose="020B0604030504040204" pitchFamily="34" charset="-120"/>
          </a:endParaRPr>
        </a:p>
      </dgm:t>
    </dgm:pt>
    <dgm:pt modelId="{52F4783E-8F1C-45D7-96E5-781B2EFE611A}">
      <dgm:prSet phldrT="[文字]" custT="1"/>
      <dgm:spPr/>
      <dgm:t>
        <a:bodyPr/>
        <a:lstStyle/>
        <a:p>
          <a:r>
            <a:rPr lang="zh-TW" altLang="en-US" sz="3200" dirty="0" smtClean="0">
              <a:latin typeface="微軟正黑體" panose="020B0604030504040204" pitchFamily="34" charset="-120"/>
              <a:ea typeface="微軟正黑體" panose="020B0604030504040204" pitchFamily="34" charset="-120"/>
            </a:rPr>
            <a:t>促進學術倫理發展</a:t>
          </a:r>
          <a:endParaRPr lang="zh-TW" altLang="en-US" sz="3200" dirty="0">
            <a:latin typeface="微軟正黑體" panose="020B0604030504040204" pitchFamily="34" charset="-120"/>
            <a:ea typeface="微軟正黑體" panose="020B0604030504040204" pitchFamily="34" charset="-120"/>
          </a:endParaRPr>
        </a:p>
      </dgm:t>
    </dgm:pt>
    <dgm:pt modelId="{F73B665E-39F1-43FD-85A1-AE945C8DE5FE}" type="parTrans" cxnId="{1683DBFE-3A34-47FA-BDD0-68D7BCB904F6}">
      <dgm:prSet/>
      <dgm:spPr/>
    </dgm:pt>
    <dgm:pt modelId="{BBA00103-1B16-434A-8DF4-DB650B0C6AA0}" type="sibTrans" cxnId="{1683DBFE-3A34-47FA-BDD0-68D7BCB904F6}">
      <dgm:prSet/>
      <dgm:spPr/>
    </dgm:pt>
    <dgm:pt modelId="{D63F64A8-3E82-4148-AF3F-2712FF03F0D0}">
      <dgm:prSet phldrT="[文字]" custT="1"/>
      <dgm:spPr/>
      <dgm:t>
        <a:bodyPr/>
        <a:lstStyle/>
        <a:p>
          <a:r>
            <a:rPr lang="zh-TW" altLang="en-US" sz="3200" dirty="0" smtClean="0">
              <a:latin typeface="微軟正黑體" panose="020B0604030504040204" pitchFamily="34" charset="-120"/>
              <a:ea typeface="微軟正黑體" panose="020B0604030504040204" pitchFamily="34" charset="-120"/>
            </a:rPr>
            <a:t>精化論文寫作流程</a:t>
          </a:r>
          <a:endParaRPr lang="zh-TW" altLang="en-US" sz="3200" dirty="0">
            <a:latin typeface="微軟正黑體" panose="020B0604030504040204" pitchFamily="34" charset="-120"/>
            <a:ea typeface="微軟正黑體" panose="020B0604030504040204" pitchFamily="34" charset="-120"/>
          </a:endParaRPr>
        </a:p>
      </dgm:t>
    </dgm:pt>
    <dgm:pt modelId="{1A287F8F-DCFD-4995-BB6A-9092BCCA943C}" type="parTrans" cxnId="{680F5AA9-905A-46D8-B5F8-F744D5C47C0D}">
      <dgm:prSet/>
      <dgm:spPr/>
    </dgm:pt>
    <dgm:pt modelId="{4D951B2B-1AD3-47F8-8251-9080CB60427A}" type="sibTrans" cxnId="{680F5AA9-905A-46D8-B5F8-F744D5C47C0D}">
      <dgm:prSet/>
      <dgm:spPr/>
    </dgm:pt>
    <dgm:pt modelId="{771D4C6D-2148-4650-ADA3-5D283C31CD36}" type="pres">
      <dgm:prSet presAssocID="{AED1C1A5-303E-4366-822D-2EE9422319E6}" presName="Name0" presStyleCnt="0">
        <dgm:presLayoutVars>
          <dgm:chMax val="7"/>
          <dgm:dir/>
          <dgm:resizeHandles val="exact"/>
        </dgm:presLayoutVars>
      </dgm:prSet>
      <dgm:spPr/>
    </dgm:pt>
    <dgm:pt modelId="{59100111-F74F-498D-BC53-F9BEA8DAE46C}" type="pres">
      <dgm:prSet presAssocID="{AED1C1A5-303E-4366-822D-2EE9422319E6}" presName="ellipse1" presStyleLbl="vennNode1" presStyleIdx="0" presStyleCnt="3">
        <dgm:presLayoutVars>
          <dgm:bulletEnabled val="1"/>
        </dgm:presLayoutVars>
      </dgm:prSet>
      <dgm:spPr/>
      <dgm:t>
        <a:bodyPr/>
        <a:lstStyle/>
        <a:p>
          <a:endParaRPr lang="zh-TW" altLang="en-US"/>
        </a:p>
      </dgm:t>
    </dgm:pt>
    <dgm:pt modelId="{4B5A2E72-28D3-41FF-AC30-22866AB7BEFC}" type="pres">
      <dgm:prSet presAssocID="{AED1C1A5-303E-4366-822D-2EE9422319E6}" presName="ellipse2" presStyleLbl="vennNode1" presStyleIdx="1" presStyleCnt="3">
        <dgm:presLayoutVars>
          <dgm:bulletEnabled val="1"/>
        </dgm:presLayoutVars>
      </dgm:prSet>
      <dgm:spPr/>
      <dgm:t>
        <a:bodyPr/>
        <a:lstStyle/>
        <a:p>
          <a:endParaRPr lang="zh-TW" altLang="en-US"/>
        </a:p>
      </dgm:t>
    </dgm:pt>
    <dgm:pt modelId="{01D11EEE-17EF-43F7-8683-551C383375EC}" type="pres">
      <dgm:prSet presAssocID="{AED1C1A5-303E-4366-822D-2EE9422319E6}" presName="ellipse3" presStyleLbl="vennNode1" presStyleIdx="2" presStyleCnt="3">
        <dgm:presLayoutVars>
          <dgm:bulletEnabled val="1"/>
        </dgm:presLayoutVars>
      </dgm:prSet>
      <dgm:spPr/>
      <dgm:t>
        <a:bodyPr/>
        <a:lstStyle/>
        <a:p>
          <a:endParaRPr lang="zh-TW" altLang="en-US"/>
        </a:p>
      </dgm:t>
    </dgm:pt>
  </dgm:ptLst>
  <dgm:cxnLst>
    <dgm:cxn modelId="{1683DBFE-3A34-47FA-BDD0-68D7BCB904F6}" srcId="{AED1C1A5-303E-4366-822D-2EE9422319E6}" destId="{52F4783E-8F1C-45D7-96E5-781B2EFE611A}" srcOrd="2" destOrd="0" parTransId="{F73B665E-39F1-43FD-85A1-AE945C8DE5FE}" sibTransId="{BBA00103-1B16-434A-8DF4-DB650B0C6AA0}"/>
    <dgm:cxn modelId="{8D14F6CF-9CE5-40DF-ADCB-03639299C4B3}" type="presOf" srcId="{AED1C1A5-303E-4366-822D-2EE9422319E6}" destId="{771D4C6D-2148-4650-ADA3-5D283C31CD36}" srcOrd="0" destOrd="0" presId="urn:microsoft.com/office/officeart/2005/8/layout/rings+Icon"/>
    <dgm:cxn modelId="{803EC46A-84D4-4769-B219-8CCFF1B61707}" srcId="{AED1C1A5-303E-4366-822D-2EE9422319E6}" destId="{F1F47C63-C579-43B2-80FD-168B91285393}" srcOrd="0" destOrd="0" parTransId="{A15AE4B1-114D-43D1-B583-B5F82EF90E27}" sibTransId="{E93AF5E9-363F-4065-B533-12A59F9EF6AA}"/>
    <dgm:cxn modelId="{2651E591-8D00-4722-A9A7-7961F8836561}" type="presOf" srcId="{F1F47C63-C579-43B2-80FD-168B91285393}" destId="{59100111-F74F-498D-BC53-F9BEA8DAE46C}" srcOrd="0" destOrd="0" presId="urn:microsoft.com/office/officeart/2005/8/layout/rings+Icon"/>
    <dgm:cxn modelId="{247DB05C-762D-43CB-817E-42E500248343}" type="presOf" srcId="{D63F64A8-3E82-4148-AF3F-2712FF03F0D0}" destId="{4B5A2E72-28D3-41FF-AC30-22866AB7BEFC}" srcOrd="0" destOrd="0" presId="urn:microsoft.com/office/officeart/2005/8/layout/rings+Icon"/>
    <dgm:cxn modelId="{E6AA65CE-B9B0-4126-A189-86CF205EBC10}" type="presOf" srcId="{52F4783E-8F1C-45D7-96E5-781B2EFE611A}" destId="{01D11EEE-17EF-43F7-8683-551C383375EC}" srcOrd="0" destOrd="0" presId="urn:microsoft.com/office/officeart/2005/8/layout/rings+Icon"/>
    <dgm:cxn modelId="{680F5AA9-905A-46D8-B5F8-F744D5C47C0D}" srcId="{AED1C1A5-303E-4366-822D-2EE9422319E6}" destId="{D63F64A8-3E82-4148-AF3F-2712FF03F0D0}" srcOrd="1" destOrd="0" parTransId="{1A287F8F-DCFD-4995-BB6A-9092BCCA943C}" sibTransId="{4D951B2B-1AD3-47F8-8251-9080CB60427A}"/>
    <dgm:cxn modelId="{158D41EA-B1FC-4110-A601-36807B43E36E}" type="presParOf" srcId="{771D4C6D-2148-4650-ADA3-5D283C31CD36}" destId="{59100111-F74F-498D-BC53-F9BEA8DAE46C}" srcOrd="0" destOrd="0" presId="urn:microsoft.com/office/officeart/2005/8/layout/rings+Icon"/>
    <dgm:cxn modelId="{6135EC99-DD28-4B13-BADB-57F5FFE0D00E}" type="presParOf" srcId="{771D4C6D-2148-4650-ADA3-5D283C31CD36}" destId="{4B5A2E72-28D3-41FF-AC30-22866AB7BEFC}" srcOrd="1" destOrd="0" presId="urn:microsoft.com/office/officeart/2005/8/layout/rings+Icon"/>
    <dgm:cxn modelId="{D59D6AE8-6D64-416B-B99D-2337ACDE72F0}" type="presParOf" srcId="{771D4C6D-2148-4650-ADA3-5D283C31CD36}" destId="{01D11EEE-17EF-43F7-8683-551C383375EC}"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D174C-339B-4C70-BAD8-7E524739743A}">
      <dsp:nvSpPr>
        <dsp:cNvPr id="0" name=""/>
        <dsp:cNvSpPr/>
      </dsp:nvSpPr>
      <dsp:spPr>
        <a:xfrm>
          <a:off x="0" y="0"/>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54488A-E00E-4D8A-B833-F6D1C2870DFA}">
      <dsp:nvSpPr>
        <dsp:cNvPr id="0" name=""/>
        <dsp:cNvSpPr/>
      </dsp:nvSpPr>
      <dsp:spPr>
        <a:xfrm>
          <a:off x="0" y="0"/>
          <a:ext cx="5943600" cy="157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簡介</a:t>
          </a:r>
          <a:endParaRPr lang="zh-TW" altLang="en-US" sz="2400" kern="1200" dirty="0">
            <a:latin typeface="微軟正黑體" panose="020B0604030504040204" pitchFamily="34" charset="-120"/>
            <a:ea typeface="微軟正黑體" panose="020B0604030504040204" pitchFamily="34" charset="-120"/>
          </a:endParaRPr>
        </a:p>
      </dsp:txBody>
      <dsp:txXfrm>
        <a:off x="0" y="0"/>
        <a:ext cx="5943600" cy="1573618"/>
      </dsp:txXfrm>
    </dsp:sp>
    <dsp:sp modelId="{3A73F72A-B07F-44CD-8805-AC9C60C2EF02}">
      <dsp:nvSpPr>
        <dsp:cNvPr id="0" name=""/>
        <dsp:cNvSpPr/>
      </dsp:nvSpPr>
      <dsp:spPr>
        <a:xfrm>
          <a:off x="0" y="1573618"/>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0BC84C-37E9-4F3A-987F-469C4154C45A}">
      <dsp:nvSpPr>
        <dsp:cNvPr id="0" name=""/>
        <dsp:cNvSpPr/>
      </dsp:nvSpPr>
      <dsp:spPr>
        <a:xfrm>
          <a:off x="0" y="1573618"/>
          <a:ext cx="5943600" cy="157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申請帳號</a:t>
          </a:r>
          <a:endParaRPr lang="zh-TW" altLang="en-US" sz="2400" kern="1200" dirty="0">
            <a:latin typeface="微軟正黑體" panose="020B0604030504040204" pitchFamily="34" charset="-120"/>
            <a:ea typeface="微軟正黑體" panose="020B0604030504040204" pitchFamily="34" charset="-120"/>
          </a:endParaRPr>
        </a:p>
      </dsp:txBody>
      <dsp:txXfrm>
        <a:off x="0" y="1573618"/>
        <a:ext cx="5943600" cy="1573618"/>
      </dsp:txXfrm>
    </dsp:sp>
    <dsp:sp modelId="{D952CA1A-632A-439D-991E-F6A70861F8DC}">
      <dsp:nvSpPr>
        <dsp:cNvPr id="0" name=""/>
        <dsp:cNvSpPr/>
      </dsp:nvSpPr>
      <dsp:spPr>
        <a:xfrm>
          <a:off x="0" y="3147237"/>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8BD5B8C-D9B6-45C1-BF51-2BC829B256D8}">
      <dsp:nvSpPr>
        <dsp:cNvPr id="0" name=""/>
        <dsp:cNvSpPr/>
      </dsp:nvSpPr>
      <dsp:spPr>
        <a:xfrm>
          <a:off x="0" y="3147237"/>
          <a:ext cx="5943600" cy="157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上傳比對資料</a:t>
          </a:r>
          <a:endParaRPr lang="zh-TW" altLang="en-US" sz="2400" kern="1200" dirty="0">
            <a:latin typeface="微軟正黑體" panose="020B0604030504040204" pitchFamily="34" charset="-120"/>
            <a:ea typeface="微軟正黑體" panose="020B0604030504040204" pitchFamily="34" charset="-120"/>
          </a:endParaRPr>
        </a:p>
      </dsp:txBody>
      <dsp:txXfrm>
        <a:off x="0" y="3147237"/>
        <a:ext cx="5943600" cy="1573618"/>
      </dsp:txXfrm>
    </dsp:sp>
    <dsp:sp modelId="{B970428F-964F-4FDC-92BE-0A7E969AB64B}">
      <dsp:nvSpPr>
        <dsp:cNvPr id="0" name=""/>
        <dsp:cNvSpPr/>
      </dsp:nvSpPr>
      <dsp:spPr>
        <a:xfrm>
          <a:off x="0" y="4720856"/>
          <a:ext cx="5943600" cy="0"/>
        </a:xfrm>
        <a:prstGeom prst="line">
          <a:avLst/>
        </a:prstGeom>
        <a:solidFill>
          <a:schemeClr val="accent1">
            <a:hueOff val="0"/>
            <a:satOff val="0"/>
            <a:lumOff val="0"/>
            <a:alphaOff val="0"/>
          </a:schemeClr>
        </a:solidFill>
        <a:ln w="34925" cap="flat" cmpd="sng" algn="in">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678527-9729-4F90-A556-26A6F2547BEB}">
      <dsp:nvSpPr>
        <dsp:cNvPr id="0" name=""/>
        <dsp:cNvSpPr/>
      </dsp:nvSpPr>
      <dsp:spPr>
        <a:xfrm>
          <a:off x="0" y="4720856"/>
          <a:ext cx="5943600" cy="1573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zh-TW" altLang="en-US" sz="2400" kern="1200" dirty="0" smtClean="0">
              <a:latin typeface="微軟正黑體" panose="020B0604030504040204" pitchFamily="34" charset="-120"/>
              <a:ea typeface="微軟正黑體" panose="020B0604030504040204" pitchFamily="34" charset="-120"/>
            </a:rPr>
            <a:t>下載比對成果</a:t>
          </a:r>
          <a:endParaRPr lang="zh-TW" altLang="en-US" sz="2400" kern="1200" dirty="0">
            <a:latin typeface="微軟正黑體" panose="020B0604030504040204" pitchFamily="34" charset="-120"/>
            <a:ea typeface="微軟正黑體" panose="020B0604030504040204" pitchFamily="34" charset="-120"/>
          </a:endParaRPr>
        </a:p>
      </dsp:txBody>
      <dsp:txXfrm>
        <a:off x="0" y="4720856"/>
        <a:ext cx="5943600" cy="157361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100111-F74F-498D-BC53-F9BEA8DAE46C}">
      <dsp:nvSpPr>
        <dsp:cNvPr id="0" name=""/>
        <dsp:cNvSpPr/>
      </dsp:nvSpPr>
      <dsp:spPr>
        <a:xfrm>
          <a:off x="2537387" y="0"/>
          <a:ext cx="2692263" cy="2692225"/>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微軟正黑體" panose="020B0604030504040204" pitchFamily="34" charset="-120"/>
              <a:ea typeface="微軟正黑體" panose="020B0604030504040204" pitchFamily="34" charset="-120"/>
            </a:rPr>
            <a:t>防範抄襲</a:t>
          </a:r>
          <a:endParaRPr lang="zh-TW" altLang="en-US" sz="3200" kern="1200" dirty="0">
            <a:latin typeface="微軟正黑體" panose="020B0604030504040204" pitchFamily="34" charset="-120"/>
            <a:ea typeface="微軟正黑體" panose="020B0604030504040204" pitchFamily="34" charset="-120"/>
          </a:endParaRPr>
        </a:p>
      </dsp:txBody>
      <dsp:txXfrm>
        <a:off x="2931660" y="394267"/>
        <a:ext cx="1903717" cy="1903691"/>
      </dsp:txXfrm>
    </dsp:sp>
    <dsp:sp modelId="{4B5A2E72-28D3-41FF-AC30-22866AB7BEFC}">
      <dsp:nvSpPr>
        <dsp:cNvPr id="0" name=""/>
        <dsp:cNvSpPr/>
      </dsp:nvSpPr>
      <dsp:spPr>
        <a:xfrm>
          <a:off x="3923119" y="1795564"/>
          <a:ext cx="2692263" cy="2692225"/>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微軟正黑體" panose="020B0604030504040204" pitchFamily="34" charset="-120"/>
              <a:ea typeface="微軟正黑體" panose="020B0604030504040204" pitchFamily="34" charset="-120"/>
            </a:rPr>
            <a:t>精化論文寫作流程</a:t>
          </a:r>
          <a:endParaRPr lang="zh-TW" altLang="en-US" sz="3200" kern="1200" dirty="0">
            <a:latin typeface="微軟正黑體" panose="020B0604030504040204" pitchFamily="34" charset="-120"/>
            <a:ea typeface="微軟正黑體" panose="020B0604030504040204" pitchFamily="34" charset="-120"/>
          </a:endParaRPr>
        </a:p>
      </dsp:txBody>
      <dsp:txXfrm>
        <a:off x="4317392" y="2189831"/>
        <a:ext cx="1903717" cy="1903691"/>
      </dsp:txXfrm>
    </dsp:sp>
    <dsp:sp modelId="{01D11EEE-17EF-43F7-8683-551C383375EC}">
      <dsp:nvSpPr>
        <dsp:cNvPr id="0" name=""/>
        <dsp:cNvSpPr/>
      </dsp:nvSpPr>
      <dsp:spPr>
        <a:xfrm>
          <a:off x="5307212" y="0"/>
          <a:ext cx="2692263" cy="2692225"/>
        </a:xfrm>
        <a:prstGeom prst="ellipse">
          <a:avLst/>
        </a:prstGeom>
        <a:solidFill>
          <a:schemeClr val="accent1">
            <a:alpha val="50000"/>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zh-TW" altLang="en-US" sz="3200" kern="1200" dirty="0" smtClean="0">
              <a:latin typeface="微軟正黑體" panose="020B0604030504040204" pitchFamily="34" charset="-120"/>
              <a:ea typeface="微軟正黑體" panose="020B0604030504040204" pitchFamily="34" charset="-120"/>
            </a:rPr>
            <a:t>促進學術倫理發展</a:t>
          </a:r>
          <a:endParaRPr lang="zh-TW" altLang="en-US" sz="3200" kern="1200" dirty="0">
            <a:latin typeface="微軟正黑體" panose="020B0604030504040204" pitchFamily="34" charset="-120"/>
            <a:ea typeface="微軟正黑體" panose="020B0604030504040204" pitchFamily="34" charset="-120"/>
          </a:endParaRPr>
        </a:p>
      </dsp:txBody>
      <dsp:txXfrm>
        <a:off x="5701485" y="394267"/>
        <a:ext cx="1903717" cy="190369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rings+Icon">
  <dgm:title val="互連式環形圖"/>
  <dgm:desc val="用來顯示重疊或交互關聯的想法或概念。前 7 行 [階層 1] 的文字會各對應到一個圓。未使用的文字不會出現，但只要切換版面配置，仍然可以使用。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E28956C6-428E-6449-A287-E0DA675B1382}" type="slidenum">
              <a:rPr kumimoji="1" lang="zh-TW" altLang="en-US" smtClean="0"/>
              <a:t>‹#›</a:t>
            </a:fld>
            <a:endParaRPr kumimoji="1" lang="zh-TW" alt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03712464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5776321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63675471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11"/>
          </p:nvPr>
        </p:nvSpPr>
        <p:spPr/>
        <p:txBody>
          <a:bodyPr/>
          <a:lstStyle/>
          <a:p>
            <a:endParaRPr kumimoji="1" lang="zh-TW" altLang="en-US"/>
          </a:p>
        </p:txBody>
      </p:sp>
      <p:sp>
        <p:nvSpPr>
          <p:cNvPr id="6" name="Slide Number Placeholder 5"/>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62214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kumimoji="1" lang="zh-TW" alt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2292879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Date Placeholder 4"/>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6" name="Footer Placeholder 5"/>
          <p:cNvSpPr>
            <a:spLocks noGrp="1"/>
          </p:cNvSpPr>
          <p:nvPr>
            <p:ph type="ftr" sz="quarter" idx="11"/>
          </p:nvPr>
        </p:nvSpPr>
        <p:spPr/>
        <p:txBody>
          <a:bodyPr/>
          <a:lstStyle/>
          <a:p>
            <a:endParaRPr kumimoji="1" lang="zh-TW" altLang="en-US"/>
          </a:p>
        </p:txBody>
      </p:sp>
      <p:sp>
        <p:nvSpPr>
          <p:cNvPr id="7" name="Slide Number Placeholder 6"/>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05714823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8" name="Footer Placeholder 7"/>
          <p:cNvSpPr>
            <a:spLocks noGrp="1"/>
          </p:cNvSpPr>
          <p:nvPr>
            <p:ph type="ftr" sz="quarter" idx="11"/>
          </p:nvPr>
        </p:nvSpPr>
        <p:spPr/>
        <p:txBody>
          <a:bodyPr/>
          <a:lstStyle/>
          <a:p>
            <a:endParaRPr kumimoji="1" lang="zh-TW" altLang="en-US"/>
          </a:p>
        </p:txBody>
      </p:sp>
      <p:sp>
        <p:nvSpPr>
          <p:cNvPr id="9" name="Slide Number Placeholder 8"/>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3580899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dirty="0"/>
          </a:p>
        </p:txBody>
      </p:sp>
      <p:sp>
        <p:nvSpPr>
          <p:cNvPr id="3" name="Date Placeholder 2"/>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4" name="Footer Placeholder 3"/>
          <p:cNvSpPr>
            <a:spLocks noGrp="1"/>
          </p:cNvSpPr>
          <p:nvPr>
            <p:ph type="ftr" sz="quarter" idx="11"/>
          </p:nvPr>
        </p:nvSpPr>
        <p:spPr/>
        <p:txBody>
          <a:bodyPr/>
          <a:lstStyle/>
          <a:p>
            <a:endParaRPr kumimoji="1" lang="zh-TW" altLang="en-US"/>
          </a:p>
        </p:txBody>
      </p:sp>
      <p:sp>
        <p:nvSpPr>
          <p:cNvPr id="5" name="Slide Number Placeholder 4"/>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1962076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BF8376-F33C-AA47-8B7E-B4F5A32CA90A}" type="datetimeFigureOut">
              <a:rPr kumimoji="1" lang="zh-TW" altLang="en-US" smtClean="0"/>
              <a:t>2021/9/7</a:t>
            </a:fld>
            <a:endParaRPr kumimoji="1" lang="zh-TW" altLang="en-US"/>
          </a:p>
        </p:txBody>
      </p:sp>
      <p:sp>
        <p:nvSpPr>
          <p:cNvPr id="3" name="Footer Placeholder 2"/>
          <p:cNvSpPr>
            <a:spLocks noGrp="1"/>
          </p:cNvSpPr>
          <p:nvPr>
            <p:ph type="ftr" sz="quarter" idx="11"/>
          </p:nvPr>
        </p:nvSpPr>
        <p:spPr/>
        <p:txBody>
          <a:bodyPr/>
          <a:lstStyle/>
          <a:p>
            <a:endParaRPr kumimoji="1" lang="zh-TW" altLang="en-US"/>
          </a:p>
        </p:txBody>
      </p:sp>
      <p:sp>
        <p:nvSpPr>
          <p:cNvPr id="4" name="Slide Number Placeholder 3"/>
          <p:cNvSpPr>
            <a:spLocks noGrp="1"/>
          </p:cNvSpPr>
          <p:nvPr>
            <p:ph type="sldNum" sz="quarter" idx="12"/>
          </p:nvPr>
        </p:nvSpPr>
        <p:spPr/>
        <p:txBody>
          <a:bodyPr/>
          <a:lstStyle/>
          <a:p>
            <a:fld id="{E28956C6-428E-6449-A287-E0DA675B1382}" type="slidenum">
              <a:rPr kumimoji="1" lang="zh-TW" altLang="en-US" smtClean="0"/>
              <a:t>‹#›</a:t>
            </a:fld>
            <a:endParaRPr kumimoji="1" lang="zh-TW" altLang="en-US"/>
          </a:p>
        </p:txBody>
      </p:sp>
    </p:spTree>
    <p:extLst>
      <p:ext uri="{BB962C8B-B14F-4D97-AF65-F5344CB8AC3E}">
        <p14:creationId xmlns:p14="http://schemas.microsoft.com/office/powerpoint/2010/main" val="201231907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BBF8376-F33C-AA47-8B7E-B4F5A32CA90A}" type="datetimeFigureOut">
              <a:rPr kumimoji="1" lang="zh-TW" altLang="en-US" smtClean="0"/>
              <a:t>2021/9/7</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kumimoji="1" lang="zh-TW" alt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672011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zh-TW" altLang="en-US" smtClean="0"/>
              <a:t>按一下以編輯母片標題樣式</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將圖片拖曳至版面配置區或按一下圖示以新增</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7BBF8376-F33C-AA47-8B7E-B4F5A32CA90A}" type="datetimeFigureOut">
              <a:rPr kumimoji="1" lang="zh-TW" altLang="en-US" smtClean="0"/>
              <a:t>2021/9/7</a:t>
            </a:fld>
            <a:endParaRPr kumimoji="1" lang="zh-TW" alt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9287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7BBF8376-F33C-AA47-8B7E-B4F5A32CA90A}" type="datetimeFigureOut">
              <a:rPr kumimoji="1" lang="zh-TW" altLang="en-US" smtClean="0"/>
              <a:t>2021/9/7</a:t>
            </a:fld>
            <a:endParaRPr kumimoji="1" lang="zh-TW" alt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kumimoji="1" lang="zh-TW" alt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E28956C6-428E-6449-A287-E0DA675B1382}" type="slidenum">
              <a:rPr kumimoji="1" lang="zh-TW" altLang="en-US" smtClean="0"/>
              <a:t>‹#›</a:t>
            </a:fld>
            <a:endParaRPr kumimoji="1" lang="zh-TW" alt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14245447"/>
      </p:ext>
    </p:extLst>
  </p:cSld>
  <p:clrMap bg1="lt1" tx1="dk1" bg2="lt2" tx2="dk2" accent1="accent1" accent2="accent2" accent3="accent3" accent4="accent4" accent5="accent5" accent6="accent6" hlink="hlink" folHlink="folHlink"/>
  <p:sldLayoutIdLst>
    <p:sldLayoutId id="2147484589" r:id="rId1"/>
    <p:sldLayoutId id="2147484590" r:id="rId2"/>
    <p:sldLayoutId id="2147484591" r:id="rId3"/>
    <p:sldLayoutId id="2147484592" r:id="rId4"/>
    <p:sldLayoutId id="2147484593" r:id="rId5"/>
    <p:sldLayoutId id="2147484594" r:id="rId6"/>
    <p:sldLayoutId id="2147484595" r:id="rId7"/>
    <p:sldLayoutId id="2147484596" r:id="rId8"/>
    <p:sldLayoutId id="2147484597" r:id="rId9"/>
    <p:sldLayoutId id="2147484598" r:id="rId10"/>
    <p:sldLayoutId id="2147484599"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384048"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29.tmp"/><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2.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915128" y="1819450"/>
            <a:ext cx="8361229" cy="2098226"/>
          </a:xfrm>
        </p:spPr>
        <p:txBody>
          <a:bodyPr/>
          <a:lstStyle/>
          <a:p>
            <a:r>
              <a:rPr lang="en-US" altLang="zh-TW" sz="4800" dirty="0" smtClean="0">
                <a:latin typeface="微軟正黑體" panose="020B0604030504040204" pitchFamily="34" charset="-120"/>
                <a:ea typeface="微軟正黑體" panose="020B0604030504040204" pitchFamily="34" charset="-120"/>
              </a:rPr>
              <a:t>Turn </a:t>
            </a:r>
            <a:r>
              <a:rPr lang="en-US" altLang="zh-TW" sz="4800" dirty="0">
                <a:latin typeface="微軟正黑體" panose="020B0604030504040204" pitchFamily="34" charset="-120"/>
                <a:ea typeface="微軟正黑體" panose="020B0604030504040204" pitchFamily="34" charset="-120"/>
              </a:rPr>
              <a:t>it </a:t>
            </a:r>
            <a:r>
              <a:rPr lang="en-US" altLang="zh-TW" sz="4800" dirty="0" smtClean="0">
                <a:latin typeface="微軟正黑體" panose="020B0604030504040204" pitchFamily="34" charset="-120"/>
                <a:ea typeface="微軟正黑體" panose="020B0604030504040204" pitchFamily="34" charset="-120"/>
              </a:rPr>
              <a:t>in</a:t>
            </a:r>
            <a:r>
              <a:rPr lang="zh-TW" altLang="en-US" sz="4800" dirty="0" smtClean="0">
                <a:latin typeface="微軟正黑體" panose="020B0604030504040204" pitchFamily="34" charset="-120"/>
                <a:ea typeface="微軟正黑體" panose="020B0604030504040204" pitchFamily="34" charset="-120"/>
              </a:rPr>
              <a:t> 論文</a:t>
            </a:r>
            <a:r>
              <a:rPr lang="zh-TW" altLang="en-US" sz="4800" dirty="0">
                <a:latin typeface="微軟正黑體" panose="020B0604030504040204" pitchFamily="34" charset="-120"/>
                <a:ea typeface="微軟正黑體" panose="020B0604030504040204" pitchFamily="34" charset="-120"/>
              </a:rPr>
              <a:t>原創</a:t>
            </a:r>
            <a:r>
              <a:rPr lang="zh-TW" altLang="en-US" sz="4800" dirty="0" smtClean="0">
                <a:latin typeface="微軟正黑體" panose="020B0604030504040204" pitchFamily="34" charset="-120"/>
                <a:ea typeface="微軟正黑體" panose="020B0604030504040204" pitchFamily="34" charset="-120"/>
              </a:rPr>
              <a:t>性檢驗</a:t>
            </a:r>
            <a:r>
              <a:rPr lang="zh-TW" altLang="en-US" sz="4800" dirty="0">
                <a:latin typeface="微軟正黑體" panose="020B0604030504040204" pitchFamily="34" charset="-120"/>
                <a:ea typeface="微軟正黑體" panose="020B0604030504040204" pitchFamily="34" charset="-120"/>
              </a:rPr>
              <a:t>資料庫</a:t>
            </a:r>
          </a:p>
        </p:txBody>
      </p:sp>
      <p:sp>
        <p:nvSpPr>
          <p:cNvPr id="3" name="副標題 2"/>
          <p:cNvSpPr>
            <a:spLocks noGrp="1"/>
          </p:cNvSpPr>
          <p:nvPr>
            <p:ph type="subTitle" idx="1"/>
          </p:nvPr>
        </p:nvSpPr>
        <p:spPr>
          <a:xfrm>
            <a:off x="2679906" y="3987275"/>
            <a:ext cx="6831673" cy="1086237"/>
          </a:xfrm>
        </p:spPr>
        <p:txBody>
          <a:bodyPr>
            <a:normAutofit fontScale="92500" lnSpcReduction="20000"/>
          </a:bodyPr>
          <a:lstStyle/>
          <a:p>
            <a:r>
              <a:rPr lang="zh-TW" altLang="en-US" sz="2400" dirty="0">
                <a:latin typeface="微軟正黑體" panose="020B0604030504040204" pitchFamily="34" charset="-120"/>
                <a:ea typeface="微軟正黑體" panose="020B0604030504040204" pitchFamily="34" charset="-120"/>
              </a:rPr>
              <a:t>蓋夏圖書館知識服務組</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電話：</a:t>
            </a:r>
            <a:r>
              <a:rPr lang="en-US" altLang="zh-TW" sz="2400" dirty="0">
                <a:latin typeface="微軟正黑體" panose="020B0604030504040204" pitchFamily="34" charset="-120"/>
                <a:ea typeface="微軟正黑體" panose="020B0604030504040204" pitchFamily="34" charset="-120"/>
              </a:rPr>
              <a:t>04-26328001</a:t>
            </a:r>
            <a:r>
              <a:rPr lang="zh-TW" altLang="en-US" sz="2400" dirty="0">
                <a:latin typeface="微軟正黑體" panose="020B0604030504040204" pitchFamily="34" charset="-120"/>
                <a:ea typeface="微軟正黑體" panose="020B0604030504040204" pitchFamily="34" charset="-120"/>
              </a:rPr>
              <a:t>分機</a:t>
            </a:r>
            <a:r>
              <a:rPr lang="en-US" altLang="zh-TW" sz="2400" dirty="0">
                <a:latin typeface="微軟正黑體" panose="020B0604030504040204" pitchFamily="34" charset="-120"/>
                <a:ea typeface="微軟正黑體" panose="020B0604030504040204" pitchFamily="34" charset="-120"/>
              </a:rPr>
              <a:t>11633</a:t>
            </a:r>
          </a:p>
          <a:p>
            <a:r>
              <a:rPr lang="en-US" altLang="zh-TW" sz="2400" dirty="0">
                <a:latin typeface="微軟正黑體" panose="020B0604030504040204" pitchFamily="34" charset="-120"/>
                <a:ea typeface="微軟正黑體" panose="020B0604030504040204" pitchFamily="34" charset="-120"/>
              </a:rPr>
              <a:t>Email</a:t>
            </a:r>
            <a:r>
              <a:rPr lang="zh-TW" altLang="en-US" sz="2400" dirty="0">
                <a:latin typeface="微軟正黑體" panose="020B0604030504040204" pitchFamily="34" charset="-120"/>
                <a:ea typeface="微軟正黑體" panose="020B0604030504040204" pitchFamily="34" charset="-120"/>
              </a:rPr>
              <a:t>：</a:t>
            </a:r>
            <a:r>
              <a:rPr lang="en-US" altLang="zh-TW" sz="2400" dirty="0">
                <a:latin typeface="微軟正黑體" panose="020B0604030504040204" pitchFamily="34" charset="-120"/>
                <a:ea typeface="微軟正黑體" panose="020B0604030504040204" pitchFamily="34" charset="-120"/>
              </a:rPr>
              <a:t>ref1@lib.pu.edu.tw</a:t>
            </a:r>
          </a:p>
          <a:p>
            <a:endParaRPr kumimoji="1" lang="zh-TW" altLang="en-US" dirty="0"/>
          </a:p>
        </p:txBody>
      </p:sp>
    </p:spTree>
    <p:extLst>
      <p:ext uri="{BB962C8B-B14F-4D97-AF65-F5344CB8AC3E}">
        <p14:creationId xmlns:p14="http://schemas.microsoft.com/office/powerpoint/2010/main" val="13687247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圖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426" y="228600"/>
            <a:ext cx="11493574" cy="6500813"/>
          </a:xfrm>
          <a:prstGeom prst="rect">
            <a:avLst/>
          </a:prstGeom>
        </p:spPr>
      </p:pic>
      <p:sp>
        <p:nvSpPr>
          <p:cNvPr id="9" name="矩形 8"/>
          <p:cNvSpPr/>
          <p:nvPr/>
        </p:nvSpPr>
        <p:spPr>
          <a:xfrm>
            <a:off x="9989956" y="1453005"/>
            <a:ext cx="1057276" cy="1300826"/>
          </a:xfrm>
          <a:prstGeom prst="rect">
            <a:avLst/>
          </a:prstGeom>
          <a:noFill/>
          <a:ln w="50800">
            <a:solidFill>
              <a:schemeClr val="accent5"/>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a:p>
        </p:txBody>
      </p:sp>
      <p:sp>
        <p:nvSpPr>
          <p:cNvPr id="2" name="矩形 1"/>
          <p:cNvSpPr/>
          <p:nvPr/>
        </p:nvSpPr>
        <p:spPr>
          <a:xfrm>
            <a:off x="698426" y="164805"/>
            <a:ext cx="4827182"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進入</a:t>
            </a:r>
            <a:r>
              <a:rPr lang="en-US" altLang="zh-TW" sz="3600" dirty="0" err="1" smtClean="0">
                <a:latin typeface="微軟正黑體" panose="020B0604030504040204" pitchFamily="34" charset="-120"/>
                <a:ea typeface="微軟正黑體" panose="020B0604030504040204" pitchFamily="34" charset="-120"/>
              </a:rPr>
              <a:t>Turnitin</a:t>
            </a:r>
            <a:r>
              <a:rPr lang="en-US" altLang="zh-TW" sz="3600" dirty="0" smtClean="0">
                <a:latin typeface="微軟正黑體" panose="020B0604030504040204" pitchFamily="34" charset="-120"/>
                <a:ea typeface="微軟正黑體" panose="020B0604030504040204" pitchFamily="34" charset="-120"/>
              </a:rPr>
              <a:t> </a:t>
            </a:r>
            <a:r>
              <a:rPr lang="zh-TW" altLang="en-US" sz="3600" dirty="0" smtClean="0">
                <a:latin typeface="微軟正黑體" panose="020B0604030504040204" pitchFamily="34" charset="-120"/>
                <a:ea typeface="微軟正黑體" panose="020B0604030504040204" pitchFamily="34" charset="-120"/>
              </a:rPr>
              <a:t>路徑</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3559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062" y="0"/>
            <a:ext cx="9413875" cy="6858000"/>
          </a:xfrm>
          <a:prstGeom prst="rect">
            <a:avLst/>
          </a:prstGeom>
        </p:spPr>
      </p:pic>
    </p:spTree>
    <p:extLst>
      <p:ext uri="{BB962C8B-B14F-4D97-AF65-F5344CB8AC3E}">
        <p14:creationId xmlns:p14="http://schemas.microsoft.com/office/powerpoint/2010/main" val="3631965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normAutofit/>
          </a:bodyPr>
          <a:lstStyle/>
          <a:p>
            <a:r>
              <a:rPr lang="zh-TW" altLang="en-US" dirty="0" smtClean="0">
                <a:latin typeface="微軟正黑體" panose="020B0604030504040204" pitchFamily="34" charset="-120"/>
                <a:ea typeface="微軟正黑體" panose="020B0604030504040204" pitchFamily="34" charset="-120"/>
              </a:rPr>
              <a:t>申請帳號</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p:txBody>
          <a:bodyPr/>
          <a:lstStyle/>
          <a:p>
            <a:r>
              <a:rPr lang="zh-TW" altLang="en-US" dirty="0" smtClean="0">
                <a:latin typeface="微軟正黑體" panose="020B0604030504040204" pitchFamily="34" charset="-120"/>
                <a:ea typeface="微軟正黑體" panose="020B0604030504040204" pitchFamily="34" charset="-120"/>
              </a:rPr>
              <a:t>學生請每學期申請，教職員申請一次即可。</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34659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9062" y="0"/>
            <a:ext cx="9413875" cy="6858000"/>
          </a:xfrm>
          <a:prstGeom prst="rect">
            <a:avLst/>
          </a:prstGeom>
        </p:spPr>
      </p:pic>
      <p:sp>
        <p:nvSpPr>
          <p:cNvPr id="5" name="矩形 4"/>
          <p:cNvSpPr/>
          <p:nvPr/>
        </p:nvSpPr>
        <p:spPr>
          <a:xfrm>
            <a:off x="1818167" y="1254642"/>
            <a:ext cx="8623005" cy="1967023"/>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文字方塊 5"/>
          <p:cNvSpPr txBox="1"/>
          <p:nvPr/>
        </p:nvSpPr>
        <p:spPr>
          <a:xfrm flipH="1">
            <a:off x="694912" y="5412870"/>
            <a:ext cx="4206697" cy="1015663"/>
          </a:xfrm>
          <a:prstGeom prst="rect">
            <a:avLst/>
          </a:prstGeom>
          <a:solidFill>
            <a:schemeClr val="tx2"/>
          </a:solidFill>
        </p:spPr>
        <p:txBody>
          <a:bodyPr wrap="square" rtlCol="0">
            <a:spAutoFit/>
          </a:bodyPr>
          <a:lstStyle/>
          <a:p>
            <a:r>
              <a:rPr lang="zh-TW" altLang="en-US" sz="2000" dirty="0">
                <a:solidFill>
                  <a:schemeClr val="bg1"/>
                </a:solidFill>
                <a:latin typeface="微軟正黑體" panose="020B0604030504040204" pitchFamily="34" charset="-120"/>
                <a:ea typeface="微軟正黑體" panose="020B0604030504040204" pitchFamily="34" charset="-120"/>
              </a:rPr>
              <a:t>提醒！！</a:t>
            </a:r>
            <a:endParaRPr lang="en-US" altLang="zh-TW" sz="2000" dirty="0">
              <a:solidFill>
                <a:schemeClr val="bg1"/>
              </a:solidFill>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000" dirty="0" smtClean="0">
                <a:solidFill>
                  <a:schemeClr val="bg1"/>
                </a:solidFill>
                <a:latin typeface="微軟正黑體" panose="020B0604030504040204" pitchFamily="34" charset="-120"/>
                <a:ea typeface="微軟正黑體" panose="020B0604030504040204" pitchFamily="34" charset="-120"/>
              </a:rPr>
              <a:t>需</a:t>
            </a:r>
            <a:r>
              <a:rPr lang="zh-TW" altLang="en-US" sz="2000" dirty="0">
                <a:solidFill>
                  <a:schemeClr val="bg1"/>
                </a:solidFill>
                <a:latin typeface="微軟正黑體" panose="020B0604030504040204" pitchFamily="34" charset="-120"/>
                <a:ea typeface="微軟正黑體" panose="020B0604030504040204" pitchFamily="34" charset="-120"/>
              </a:rPr>
              <a:t>先申請帳號才可以</a:t>
            </a:r>
            <a:r>
              <a:rPr lang="zh-TW" altLang="en-US" sz="2000" dirty="0" smtClean="0">
                <a:solidFill>
                  <a:schemeClr val="bg1"/>
                </a:solidFill>
                <a:latin typeface="微軟正黑體" panose="020B0604030504040204" pitchFamily="34" charset="-120"/>
                <a:ea typeface="微軟正黑體" panose="020B0604030504040204" pitchFamily="34" charset="-120"/>
              </a:rPr>
              <a:t>使用。</a:t>
            </a:r>
            <a:endParaRPr lang="en-US" altLang="zh-TW" sz="2000" dirty="0" smtClean="0">
              <a:solidFill>
                <a:schemeClr val="bg1"/>
              </a:solidFill>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000" dirty="0" smtClean="0">
                <a:solidFill>
                  <a:schemeClr val="bg1"/>
                </a:solidFill>
                <a:latin typeface="微軟正黑體" panose="020B0604030504040204" pitchFamily="34" charset="-120"/>
                <a:ea typeface="微軟正黑體" panose="020B0604030504040204" pitchFamily="34" charset="-120"/>
              </a:rPr>
              <a:t>需用</a:t>
            </a:r>
            <a:r>
              <a:rPr lang="zh-TW" altLang="en-US" sz="2000" b="1" dirty="0" smtClean="0">
                <a:solidFill>
                  <a:schemeClr val="accent1"/>
                </a:solidFill>
                <a:latin typeface="微軟正黑體" panose="020B0604030504040204" pitchFamily="34" charset="-120"/>
                <a:ea typeface="微軟正黑體" panose="020B0604030504040204" pitchFamily="34" charset="-120"/>
              </a:rPr>
              <a:t>學校</a:t>
            </a:r>
            <a:r>
              <a:rPr lang="en-US" altLang="zh-TW" sz="2000" b="1" dirty="0">
                <a:solidFill>
                  <a:schemeClr val="accent1"/>
                </a:solidFill>
                <a:latin typeface="微軟正黑體" panose="020B0604030504040204" pitchFamily="34" charset="-120"/>
                <a:ea typeface="微軟正黑體" panose="020B0604030504040204" pitchFamily="34" charset="-120"/>
              </a:rPr>
              <a:t>email</a:t>
            </a:r>
            <a:r>
              <a:rPr lang="zh-TW" altLang="en-US" sz="2000" b="1" dirty="0" smtClean="0">
                <a:solidFill>
                  <a:schemeClr val="accent1"/>
                </a:solidFill>
                <a:latin typeface="微軟正黑體" panose="020B0604030504040204" pitchFamily="34" charset="-120"/>
                <a:ea typeface="微軟正黑體" panose="020B0604030504040204" pitchFamily="34" charset="-120"/>
              </a:rPr>
              <a:t>信箱</a:t>
            </a:r>
            <a:r>
              <a:rPr lang="zh-TW" altLang="en-US" sz="2000" dirty="0" smtClean="0">
                <a:solidFill>
                  <a:schemeClr val="bg1"/>
                </a:solidFill>
                <a:latin typeface="微軟正黑體" panose="020B0604030504040204" pitchFamily="34" charset="-120"/>
                <a:ea typeface="微軟正黑體" panose="020B0604030504040204" pitchFamily="34" charset="-120"/>
              </a:rPr>
              <a:t>申請。</a:t>
            </a:r>
            <a:endParaRPr lang="en-US" altLang="zh-TW" sz="2000"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392819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4286" y="1089627"/>
            <a:ext cx="4971561" cy="5768373"/>
          </a:xfrm>
          <a:prstGeom prst="rect">
            <a:avLst/>
          </a:prstGeom>
        </p:spPr>
      </p:pic>
      <p:sp>
        <p:nvSpPr>
          <p:cNvPr id="8" name="矩形 7"/>
          <p:cNvSpPr/>
          <p:nvPr/>
        </p:nvSpPr>
        <p:spPr>
          <a:xfrm>
            <a:off x="698426" y="164805"/>
            <a:ext cx="4827182"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填寫表單</a:t>
            </a:r>
            <a:endParaRPr lang="zh-TW" altLang="en-US" sz="3600" dirty="0">
              <a:latin typeface="微軟正黑體" panose="020B0604030504040204" pitchFamily="34" charset="-120"/>
              <a:ea typeface="微軟正黑體" panose="020B0604030504040204" pitchFamily="34" charset="-120"/>
            </a:endParaRPr>
          </a:p>
        </p:txBody>
      </p:sp>
      <p:sp>
        <p:nvSpPr>
          <p:cNvPr id="2" name="矩形 1"/>
          <p:cNvSpPr/>
          <p:nvPr/>
        </p:nvSpPr>
        <p:spPr>
          <a:xfrm>
            <a:off x="5525608" y="494415"/>
            <a:ext cx="6666392" cy="5316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填寫完成後，約</a:t>
            </a:r>
            <a:r>
              <a:rPr lang="en-US" altLang="zh-TW" dirty="0" smtClean="0">
                <a:latin typeface="微軟正黑體" panose="020B0604030504040204" pitchFamily="34" charset="-120"/>
                <a:ea typeface="微軟正黑體" panose="020B0604030504040204" pitchFamily="34" charset="-120"/>
              </a:rPr>
              <a:t>1-3</a:t>
            </a:r>
            <a:r>
              <a:rPr lang="zh-TW" altLang="en-US" dirty="0">
                <a:latin typeface="微軟正黑體" panose="020B0604030504040204" pitchFamily="34" charset="-120"/>
                <a:ea typeface="微軟正黑體" panose="020B0604030504040204" pitchFamily="34" charset="-120"/>
              </a:rPr>
              <a:t>天內</a:t>
            </a:r>
            <a:r>
              <a:rPr lang="en-US" altLang="zh-TW" dirty="0" err="1">
                <a:latin typeface="微軟正黑體" panose="020B0604030504040204" pitchFamily="34" charset="-120"/>
                <a:ea typeface="微軟正黑體" panose="020B0604030504040204" pitchFamily="34" charset="-120"/>
              </a:rPr>
              <a:t>Turnitin</a:t>
            </a:r>
            <a:r>
              <a:rPr lang="zh-TW" altLang="en-US" dirty="0">
                <a:latin typeface="微軟正黑體" panose="020B0604030504040204" pitchFamily="34" charset="-120"/>
                <a:ea typeface="微軟正黑體" panose="020B0604030504040204" pitchFamily="34" charset="-120"/>
              </a:rPr>
              <a:t>會傳送開啟連結至您的</a:t>
            </a:r>
            <a:r>
              <a:rPr lang="zh-TW" altLang="en-US" dirty="0" smtClean="0">
                <a:latin typeface="微軟正黑體" panose="020B0604030504040204" pitchFamily="34" charset="-120"/>
                <a:ea typeface="微軟正黑體" panose="020B0604030504040204" pitchFamily="34" charset="-120"/>
              </a:rPr>
              <a:t>信箱。</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8983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900" decel="100000" fill="hold"/>
                                        <p:tgtEl>
                                          <p:spTgt spid="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900" decel="100000" fill="hold"/>
                                        <p:tgtEl>
                                          <p:spTgt spid="2"/>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4362" y="1204185"/>
            <a:ext cx="9027393" cy="5200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矩形 6"/>
          <p:cNvSpPr/>
          <p:nvPr/>
        </p:nvSpPr>
        <p:spPr>
          <a:xfrm>
            <a:off x="698426" y="164805"/>
            <a:ext cx="5617314"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dirty="0" err="1" smtClean="0">
                <a:latin typeface="微軟正黑體" panose="020B0604030504040204" pitchFamily="34" charset="-120"/>
                <a:ea typeface="微軟正黑體" panose="020B0604030504040204" pitchFamily="34" charset="-120"/>
              </a:rPr>
              <a:t>Tunitin</a:t>
            </a:r>
            <a:r>
              <a:rPr lang="zh-TW" altLang="en-US" sz="3600" dirty="0" smtClean="0">
                <a:latin typeface="微軟正黑體" panose="020B0604030504040204" pitchFamily="34" charset="-120"/>
                <a:ea typeface="微軟正黑體" panose="020B0604030504040204" pitchFamily="34" charset="-120"/>
              </a:rPr>
              <a:t>回覆之第一封信件</a:t>
            </a:r>
            <a:endParaRPr lang="zh-TW" altLang="en-US" sz="3600" dirty="0">
              <a:latin typeface="微軟正黑體" panose="020B0604030504040204" pitchFamily="34" charset="-120"/>
              <a:ea typeface="微軟正黑體" panose="020B0604030504040204" pitchFamily="34" charset="-120"/>
            </a:endParaRPr>
          </a:p>
        </p:txBody>
      </p:sp>
      <p:sp>
        <p:nvSpPr>
          <p:cNvPr id="2" name="矩形 1"/>
          <p:cNvSpPr/>
          <p:nvPr/>
        </p:nvSpPr>
        <p:spPr>
          <a:xfrm>
            <a:off x="6655981" y="4518837"/>
            <a:ext cx="1881963" cy="47846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37812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900" decel="100000" fill="hold"/>
                                        <p:tgtEl>
                                          <p:spTgt spid="2"/>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02777" y="1141329"/>
            <a:ext cx="4924536" cy="55507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98426" y="164805"/>
            <a:ext cx="5617314"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請填入填寫表單時的資料</a:t>
            </a:r>
            <a:endParaRPr lang="zh-TW" altLang="en-US" sz="3600" dirty="0">
              <a:latin typeface="微軟正黑體" panose="020B0604030504040204" pitchFamily="34" charset="-120"/>
              <a:ea typeface="微軟正黑體" panose="020B0604030504040204" pitchFamily="34" charset="-120"/>
            </a:endParaRPr>
          </a:p>
        </p:txBody>
      </p:sp>
      <p:sp>
        <p:nvSpPr>
          <p:cNvPr id="7" name="左右括弧 6"/>
          <p:cNvSpPr/>
          <p:nvPr/>
        </p:nvSpPr>
        <p:spPr>
          <a:xfrm>
            <a:off x="3902148" y="3179135"/>
            <a:ext cx="4529471" cy="1562986"/>
          </a:xfrm>
          <a:prstGeom prst="bracketPair">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zh-TW" altLang="en-US"/>
          </a:p>
        </p:txBody>
      </p:sp>
      <p:sp>
        <p:nvSpPr>
          <p:cNvPr id="8" name="向右箭號 7"/>
          <p:cNvSpPr/>
          <p:nvPr/>
        </p:nvSpPr>
        <p:spPr>
          <a:xfrm>
            <a:off x="4676996" y="3761969"/>
            <a:ext cx="3277488" cy="39731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請填中文姓氏即可，不須名。</a:t>
            </a:r>
            <a:endParaRPr lang="zh-TW" altLang="en-US" dirty="0">
              <a:latin typeface="微軟正黑體" panose="020B0604030504040204" pitchFamily="34" charset="-120"/>
              <a:ea typeface="微軟正黑體" panose="020B0604030504040204" pitchFamily="34" charset="-120"/>
            </a:endParaRPr>
          </a:p>
        </p:txBody>
      </p:sp>
      <p:sp>
        <p:nvSpPr>
          <p:cNvPr id="9" name="向右箭號 8"/>
          <p:cNvSpPr/>
          <p:nvPr/>
        </p:nvSpPr>
        <p:spPr>
          <a:xfrm>
            <a:off x="5123565" y="2980476"/>
            <a:ext cx="2946547" cy="397318"/>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請輸入填寫表單時的</a:t>
            </a:r>
            <a:r>
              <a:rPr lang="en-US" altLang="zh-TW" dirty="0" smtClean="0">
                <a:latin typeface="微軟正黑體" panose="020B0604030504040204" pitchFamily="34" charset="-120"/>
                <a:ea typeface="微軟正黑體" panose="020B0604030504040204" pitchFamily="34" charset="-120"/>
              </a:rPr>
              <a:t>email</a:t>
            </a:r>
            <a:endParaRPr lang="zh-TW" altLang="en-US" dirty="0">
              <a:latin typeface="微軟正黑體" panose="020B0604030504040204" pitchFamily="34" charset="-120"/>
              <a:ea typeface="微軟正黑體" panose="020B0604030504040204" pitchFamily="34" charset="-120"/>
            </a:endParaRPr>
          </a:p>
        </p:txBody>
      </p:sp>
      <p:sp>
        <p:nvSpPr>
          <p:cNvPr id="10" name="矩形 9"/>
          <p:cNvSpPr/>
          <p:nvPr/>
        </p:nvSpPr>
        <p:spPr>
          <a:xfrm>
            <a:off x="4182584" y="5316279"/>
            <a:ext cx="1091166" cy="478465"/>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19833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0-#ppt_w/2"/>
                                          </p:val>
                                        </p:tav>
                                        <p:tav tm="100000">
                                          <p:val>
                                            <p:strVal val="#ppt_x"/>
                                          </p:val>
                                        </p:tav>
                                      </p:tavLst>
                                    </p:anim>
                                    <p:anim calcmode="lin" valueType="num">
                                      <p:cBhvr additive="base">
                                        <p:cTn id="24" dur="500" fill="hold"/>
                                        <p:tgtEl>
                                          <p:spTgt spid="9"/>
                                        </p:tgtEl>
                                        <p:attrNameLst>
                                          <p:attrName>ppt_y</p:attrName>
                                        </p:attrNameLst>
                                      </p:cBhvr>
                                      <p:tavLst>
                                        <p:tav tm="0">
                                          <p:val>
                                            <p:strVal val="#ppt_y"/>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0-#ppt_w/2"/>
                                          </p:val>
                                        </p:tav>
                                        <p:tav tm="100000">
                                          <p:val>
                                            <p:strVal val="#ppt_x"/>
                                          </p:val>
                                        </p:tav>
                                      </p:tavLst>
                                    </p:anim>
                                    <p:anim calcmode="lin" valueType="num">
                                      <p:cBhvr additive="base">
                                        <p:cTn id="29"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900" decel="100000" fill="hold"/>
                                        <p:tgtEl>
                                          <p:spTgt spid="10"/>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6087" y="1618168"/>
            <a:ext cx="6581775" cy="4095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98427" y="164805"/>
            <a:ext cx="4171286"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回到信箱點擊連結</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53723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98426" y="164805"/>
            <a:ext cx="5617314"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dirty="0" err="1" smtClean="0">
                <a:latin typeface="微軟正黑體" panose="020B0604030504040204" pitchFamily="34" charset="-120"/>
                <a:ea typeface="微軟正黑體" panose="020B0604030504040204" pitchFamily="34" charset="-120"/>
              </a:rPr>
              <a:t>Tunitin</a:t>
            </a:r>
            <a:r>
              <a:rPr lang="zh-TW" altLang="en-US" sz="3600" dirty="0" smtClean="0">
                <a:latin typeface="微軟正黑體" panose="020B0604030504040204" pitchFamily="34" charset="-120"/>
                <a:ea typeface="微軟正黑體" panose="020B0604030504040204" pitchFamily="34" charset="-120"/>
              </a:rPr>
              <a:t>回覆之第二封信件</a:t>
            </a:r>
            <a:endParaRPr lang="zh-TW" altLang="en-US" sz="3600" dirty="0">
              <a:latin typeface="微軟正黑體" panose="020B0604030504040204" pitchFamily="34" charset="-120"/>
              <a:ea typeface="微軟正黑體" panose="020B0604030504040204" pitchFamily="34" charset="-120"/>
            </a:endParaRPr>
          </a:p>
        </p:txBody>
      </p:sp>
      <p:pic>
        <p:nvPicPr>
          <p:cNvPr id="1026" name="Picture 2" descr="C:\Users\yunerh\Desktop\4.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1390" y="1143001"/>
            <a:ext cx="6333423" cy="5634092"/>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5486934" y="4752753"/>
            <a:ext cx="2179139" cy="595424"/>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66406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2563" y="1129185"/>
            <a:ext cx="5726351" cy="56361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698426" y="164805"/>
            <a:ext cx="2672095"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建立密碼</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422271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大綱</a:t>
            </a:r>
            <a:r>
              <a:rPr lang="en-US" altLang="zh-TW" dirty="0" smtClean="0">
                <a:latin typeface="微軟正黑體" panose="020B0604030504040204" pitchFamily="34" charset="-120"/>
                <a:ea typeface="微軟正黑體" panose="020B0604030504040204" pitchFamily="34" charset="-120"/>
              </a:rPr>
              <a:t>	</a:t>
            </a:r>
            <a:endParaRPr lang="zh-TW" altLang="en-US" dirty="0">
              <a:latin typeface="微軟正黑體" panose="020B0604030504040204" pitchFamily="34" charset="-120"/>
              <a:ea typeface="微軟正黑體" panose="020B0604030504040204" pitchFamily="34" charset="-120"/>
            </a:endParaRPr>
          </a:p>
        </p:txBody>
      </p:sp>
      <p:graphicFrame>
        <p:nvGraphicFramePr>
          <p:cNvPr id="10" name="內容版面配置區 9"/>
          <p:cNvGraphicFramePr>
            <a:graphicFrameLocks noGrp="1"/>
          </p:cNvGraphicFramePr>
          <p:nvPr>
            <p:ph idx="1"/>
            <p:extLst>
              <p:ext uri="{D42A27DB-BD31-4B8C-83A1-F6EECF244321}">
                <p14:modId xmlns:p14="http://schemas.microsoft.com/office/powerpoint/2010/main" val="721476730"/>
              </p:ext>
            </p:extLst>
          </p:nvPr>
        </p:nvGraphicFramePr>
        <p:xfrm>
          <a:off x="5890437" y="180753"/>
          <a:ext cx="5943600" cy="6294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文字版面配置區 8"/>
          <p:cNvSpPr>
            <a:spLocks noGrp="1"/>
          </p:cNvSpPr>
          <p:nvPr>
            <p:ph type="body" sz="half" idx="2"/>
          </p:nvPr>
        </p:nvSpPr>
        <p:spPr/>
        <p:txBody>
          <a:bodyPr/>
          <a:lstStyle/>
          <a:p>
            <a:r>
              <a:rPr lang="zh-TW" altLang="en-US" dirty="0" smtClean="0">
                <a:latin typeface="微軟正黑體" panose="020B0604030504040204" pitchFamily="34" charset="-120"/>
                <a:ea typeface="微軟正黑體" panose="020B0604030504040204" pitchFamily="34" charset="-120"/>
              </a:rPr>
              <a:t>善用大綱</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快速找到您的問題</a:t>
            </a:r>
            <a:endParaRPr lang="en-US" altLang="zh-TW"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標題點起來！</a:t>
            </a:r>
            <a:endParaRPr lang="en-US" altLang="zh-TW" dirty="0" smtClean="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325742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8208" y="1439834"/>
            <a:ext cx="6467475"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7957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yunerh\Desktop\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71912" y="1641586"/>
            <a:ext cx="4886325" cy="3924300"/>
          </a:xfrm>
          <a:prstGeom prst="rect">
            <a:avLst/>
          </a:prstGeom>
          <a:noFill/>
          <a:extLst>
            <a:ext uri="{909E8E84-426E-40DD-AFC4-6F175D3DCCD1}">
              <a14:hiddenFill xmlns:a14="http://schemas.microsoft.com/office/drawing/2010/main">
                <a:solidFill>
                  <a:srgbClr val="FFFFFF"/>
                </a:solidFill>
              </a14:hiddenFill>
            </a:ext>
          </a:extLst>
        </p:spPr>
      </p:pic>
      <p:sp>
        <p:nvSpPr>
          <p:cNvPr id="6" name="矩形 5"/>
          <p:cNvSpPr/>
          <p:nvPr/>
        </p:nvSpPr>
        <p:spPr>
          <a:xfrm>
            <a:off x="698426" y="164805"/>
            <a:ext cx="5617314"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3600" dirty="0" err="1" smtClean="0">
                <a:latin typeface="微軟正黑體" panose="020B0604030504040204" pitchFamily="34" charset="-120"/>
                <a:ea typeface="微軟正黑體" panose="020B0604030504040204" pitchFamily="34" charset="-120"/>
              </a:rPr>
              <a:t>Tunitin</a:t>
            </a:r>
            <a:r>
              <a:rPr lang="zh-TW" altLang="en-US" sz="3600" dirty="0" smtClean="0">
                <a:latin typeface="微軟正黑體" panose="020B0604030504040204" pitchFamily="34" charset="-120"/>
                <a:ea typeface="微軟正黑體" panose="020B0604030504040204" pitchFamily="34" charset="-120"/>
              </a:rPr>
              <a:t>回覆之第三封信件</a:t>
            </a:r>
            <a:endParaRPr lang="zh-TW" altLang="en-US" sz="3600" dirty="0">
              <a:latin typeface="微軟正黑體" panose="020B0604030504040204" pitchFamily="34" charset="-120"/>
              <a:ea typeface="微軟正黑體" panose="020B0604030504040204" pitchFamily="34" charset="-120"/>
            </a:endParaRPr>
          </a:p>
        </p:txBody>
      </p:sp>
      <p:sp>
        <p:nvSpPr>
          <p:cNvPr id="7" name="矩形 6"/>
          <p:cNvSpPr/>
          <p:nvPr/>
        </p:nvSpPr>
        <p:spPr>
          <a:xfrm>
            <a:off x="4253557" y="3508744"/>
            <a:ext cx="2179139" cy="392704"/>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4228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4" y="592853"/>
            <a:ext cx="5088607" cy="601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98426" y="164805"/>
            <a:ext cx="2608300"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開始登入</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0198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22292" y="395142"/>
            <a:ext cx="5280280" cy="62986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98425" y="164805"/>
            <a:ext cx="4128755"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設定秘密提示問題</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72949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030" y="1097172"/>
            <a:ext cx="6000750"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3636870" y="5029197"/>
            <a:ext cx="1445494" cy="51036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698426" y="164805"/>
            <a:ext cx="3320682"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閱讀同意書</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6632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900" decel="100000" fill="hold"/>
                                        <p:tgtEl>
                                          <p:spTgt spid="5"/>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yunerh\Desktop\擷取.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848" y="601516"/>
            <a:ext cx="9942513" cy="5962650"/>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698426" y="164805"/>
            <a:ext cx="2874114"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登入畫面</a:t>
            </a:r>
            <a:endParaRPr lang="zh-TW" altLang="en-US" sz="3600" dirty="0">
              <a:latin typeface="微軟正黑體" panose="020B0604030504040204" pitchFamily="34" charset="-120"/>
              <a:ea typeface="微軟正黑體" panose="020B0604030504040204" pitchFamily="34" charset="-120"/>
            </a:endParaRPr>
          </a:p>
        </p:txBody>
      </p:sp>
      <p:sp>
        <p:nvSpPr>
          <p:cNvPr id="7" name="矩形 6"/>
          <p:cNvSpPr/>
          <p:nvPr/>
        </p:nvSpPr>
        <p:spPr>
          <a:xfrm>
            <a:off x="2414125" y="3795821"/>
            <a:ext cx="1445494" cy="51036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p:cNvSpPr/>
          <p:nvPr/>
        </p:nvSpPr>
        <p:spPr>
          <a:xfrm>
            <a:off x="2414124" y="4359345"/>
            <a:ext cx="4326917" cy="66453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dirty="0">
                <a:latin typeface="微軟正黑體" panose="020B0604030504040204" pitchFamily="34" charset="-120"/>
                <a:ea typeface="微軟正黑體" panose="020B0604030504040204" pitchFamily="34" charset="-120"/>
              </a:rPr>
              <a:t>登入後會看到圖書館已幫您加入的</a:t>
            </a:r>
            <a:r>
              <a:rPr lang="zh-TW" altLang="en-US" dirty="0" smtClean="0">
                <a:latin typeface="微軟正黑體" panose="020B0604030504040204" pitchFamily="34" charset="-120"/>
                <a:ea typeface="微軟正黑體" panose="020B0604030504040204" pitchFamily="34" charset="-120"/>
              </a:rPr>
              <a:t>課程，課程名稱請依當時看到的為主。</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6327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9" presetID="37"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900" decel="100000" fill="hold"/>
                                        <p:tgtEl>
                                          <p:spTgt spid="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上傳比對</a:t>
            </a:r>
            <a:r>
              <a:rPr lang="zh-TW" altLang="en-US" dirty="0">
                <a:latin typeface="微軟正黑體" panose="020B0604030504040204" pitchFamily="34" charset="-120"/>
                <a:ea typeface="微軟正黑體" panose="020B0604030504040204" pitchFamily="34" charset="-120"/>
              </a:rPr>
              <a:t>資料</a:t>
            </a:r>
          </a:p>
        </p:txBody>
      </p:sp>
      <p:sp>
        <p:nvSpPr>
          <p:cNvPr id="5" name="文字版面配置區 4"/>
          <p:cNvSpPr>
            <a:spLocks noGrp="1"/>
          </p:cNvSpPr>
          <p:nvPr>
            <p:ph type="body" idx="1"/>
          </p:nvPr>
        </p:nvSpPr>
        <p:spPr/>
        <p:txBody>
          <a:bodyPr>
            <a:normAutofit/>
          </a:bodyPr>
          <a:lstStyle/>
          <a:p>
            <a:r>
              <a:rPr lang="en-US" altLang="zh-TW" dirty="0" smtClean="0">
                <a:latin typeface="微軟正黑體" panose="020B0604030504040204" pitchFamily="34" charset="-120"/>
                <a:ea typeface="微軟正黑體" panose="020B0604030504040204" pitchFamily="34" charset="-120"/>
              </a:rPr>
              <a:t>upload</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955111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yunerh\Desktop\擷取.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9848" y="601516"/>
            <a:ext cx="9942513" cy="5962650"/>
          </a:xfrm>
          <a:prstGeom prst="rect">
            <a:avLst/>
          </a:prstGeom>
          <a:noFill/>
          <a:extLst>
            <a:ext uri="{909E8E84-426E-40DD-AFC4-6F175D3DCCD1}">
              <a14:hiddenFill xmlns:a14="http://schemas.microsoft.com/office/drawing/2010/main">
                <a:solidFill>
                  <a:srgbClr val="FFFFFF"/>
                </a:solidFill>
              </a14:hiddenFill>
            </a:ext>
          </a:extLst>
        </p:spPr>
      </p:pic>
      <p:sp>
        <p:nvSpPr>
          <p:cNvPr id="7" name="矩形 6"/>
          <p:cNvSpPr/>
          <p:nvPr/>
        </p:nvSpPr>
        <p:spPr>
          <a:xfrm>
            <a:off x="2414125" y="3795821"/>
            <a:ext cx="1445494" cy="510363"/>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99233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900" decel="100000" fill="hold"/>
                                        <p:tgtEl>
                                          <p:spTgt spid="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87" t="8418" r="2634" b="25359"/>
          <a:stretch/>
        </p:blipFill>
        <p:spPr bwMode="auto">
          <a:xfrm>
            <a:off x="1701209" y="908720"/>
            <a:ext cx="9141308" cy="50405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8995678" y="4306185"/>
            <a:ext cx="722747"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64951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512" t="10383" r="24409" b="9646"/>
          <a:stretch/>
        </p:blipFill>
        <p:spPr bwMode="auto">
          <a:xfrm>
            <a:off x="2785730" y="332780"/>
            <a:ext cx="7321603" cy="6323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右箭號 5"/>
          <p:cNvSpPr/>
          <p:nvPr/>
        </p:nvSpPr>
        <p:spPr>
          <a:xfrm>
            <a:off x="3688168" y="3242932"/>
            <a:ext cx="2198059" cy="564079"/>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論文題目</a:t>
            </a:r>
            <a:endParaRPr lang="zh-TW" altLang="en-US" dirty="0">
              <a:latin typeface="微軟正黑體" panose="020B0604030504040204" pitchFamily="34" charset="-120"/>
              <a:ea typeface="微軟正黑體" panose="020B0604030504040204" pitchFamily="34" charset="-120"/>
            </a:endParaRPr>
          </a:p>
        </p:txBody>
      </p:sp>
      <p:sp>
        <p:nvSpPr>
          <p:cNvPr id="7" name="向右箭號 6"/>
          <p:cNvSpPr/>
          <p:nvPr/>
        </p:nvSpPr>
        <p:spPr>
          <a:xfrm>
            <a:off x="4925088" y="4639342"/>
            <a:ext cx="1922279" cy="134679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上傳檔案</a:t>
            </a:r>
          </a:p>
        </p:txBody>
      </p:sp>
      <p:sp>
        <p:nvSpPr>
          <p:cNvPr id="9" name="矩形 8"/>
          <p:cNvSpPr/>
          <p:nvPr/>
        </p:nvSpPr>
        <p:spPr>
          <a:xfrm>
            <a:off x="2838895" y="6166883"/>
            <a:ext cx="722747"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4715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0-#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900" decel="100000" fill="hold"/>
                                        <p:tgtEl>
                                          <p:spTgt spid="9"/>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a:latin typeface="微軟正黑體" panose="020B0604030504040204" pitchFamily="34" charset="-120"/>
                <a:ea typeface="微軟正黑體" panose="020B0604030504040204" pitchFamily="34" charset="-120"/>
              </a:rPr>
              <a:t>簡介</a:t>
            </a:r>
          </a:p>
        </p:txBody>
      </p:sp>
      <p:sp>
        <p:nvSpPr>
          <p:cNvPr id="5" name="文字版面配置區 4"/>
          <p:cNvSpPr>
            <a:spLocks noGrp="1"/>
          </p:cNvSpPr>
          <p:nvPr>
            <p:ph type="body" idx="1"/>
          </p:nvPr>
        </p:nvSpPr>
        <p:spPr/>
        <p:txBody>
          <a:bodyPr/>
          <a:lstStyle/>
          <a:p>
            <a:r>
              <a:rPr lang="en-US" altLang="zh-TW" dirty="0" smtClean="0">
                <a:latin typeface="微軟正黑體" panose="020B0604030504040204" pitchFamily="34" charset="-120"/>
                <a:ea typeface="微軟正黑體" panose="020B0604030504040204" pitchFamily="34" charset="-120"/>
              </a:rPr>
              <a:t>About </a:t>
            </a:r>
            <a:r>
              <a:rPr lang="en-US" altLang="zh-TW" dirty="0" err="1" smtClean="0">
                <a:latin typeface="微軟正黑體" panose="020B0604030504040204" pitchFamily="34" charset="-120"/>
                <a:ea typeface="微軟正黑體" panose="020B0604030504040204" pitchFamily="34" charset="-120"/>
              </a:rPr>
              <a:t>Turnitin</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4893048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3836" y="238798"/>
            <a:ext cx="7385588" cy="6533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2977118" y="2381693"/>
            <a:ext cx="1180212"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4207825" y="2404362"/>
            <a:ext cx="3677610" cy="369332"/>
          </a:xfrm>
          <a:prstGeom prst="rect">
            <a:avLst/>
          </a:prstGeom>
          <a:solidFill>
            <a:schemeClr val="accent1"/>
          </a:solidFill>
        </p:spPr>
        <p:txBody>
          <a:bodyPr wrap="none">
            <a:spAutoFit/>
          </a:bodyPr>
          <a:lstStyle/>
          <a:p>
            <a:pPr>
              <a:lnSpc>
                <a:spcPct val="100000"/>
              </a:lnSpc>
              <a:spcBef>
                <a:spcPct val="0"/>
              </a:spcBef>
              <a:buFontTx/>
              <a:buNone/>
            </a:pPr>
            <a:r>
              <a:rPr lang="zh-TW" altLang="en-US" dirty="0">
                <a:solidFill>
                  <a:schemeClr val="bg1"/>
                </a:solidFill>
                <a:latin typeface="微軟正黑體" panose="020B0604030504040204" pitchFamily="34" charset="-120"/>
                <a:ea typeface="微軟正黑體" panose="020B0604030504040204" pitchFamily="34" charset="-120"/>
              </a:rPr>
              <a:t>注意</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僅支援</a:t>
            </a:r>
            <a:r>
              <a:rPr lang="en-US" altLang="zh-TW" dirty="0">
                <a:solidFill>
                  <a:schemeClr val="bg1"/>
                </a:solidFill>
                <a:latin typeface="微軟正黑體" panose="020B0604030504040204" pitchFamily="34" charset="-120"/>
                <a:ea typeface="微軟正黑體" panose="020B0604030504040204" pitchFamily="34" charset="-120"/>
              </a:rPr>
              <a:t>zip</a:t>
            </a:r>
            <a:r>
              <a:rPr lang="zh-TW" altLang="en-US" dirty="0">
                <a:solidFill>
                  <a:schemeClr val="bg1"/>
                </a:solidFill>
                <a:latin typeface="微軟正黑體" panose="020B0604030504040204" pitchFamily="34" charset="-120"/>
                <a:ea typeface="微軟正黑體" panose="020B0604030504040204" pitchFamily="34" charset="-120"/>
              </a:rPr>
              <a:t>壓縮格式</a:t>
            </a:r>
            <a:r>
              <a:rPr lang="en-US" altLang="zh-TW" dirty="0">
                <a:solidFill>
                  <a:schemeClr val="bg1"/>
                </a:solidFill>
                <a:latin typeface="微軟正黑體" panose="020B0604030504040204" pitchFamily="34" charset="-120"/>
                <a:ea typeface="微軟正黑體" panose="020B0604030504040204" pitchFamily="34" charset="-120"/>
              </a:rPr>
              <a:t>,</a:t>
            </a:r>
            <a:r>
              <a:rPr lang="zh-TW" altLang="en-US" dirty="0">
                <a:solidFill>
                  <a:schemeClr val="bg1"/>
                </a:solidFill>
                <a:latin typeface="微軟正黑體" panose="020B0604030504040204" pitchFamily="34" charset="-120"/>
                <a:ea typeface="微軟正黑體" panose="020B0604030504040204" pitchFamily="34" charset="-120"/>
              </a:rPr>
              <a:t>不支援</a:t>
            </a:r>
            <a:r>
              <a:rPr lang="en-US" altLang="zh-TW" dirty="0" err="1">
                <a:solidFill>
                  <a:schemeClr val="bg1"/>
                </a:solidFill>
                <a:latin typeface="微軟正黑體" panose="020B0604030504040204" pitchFamily="34" charset="-120"/>
                <a:ea typeface="微軟正黑體" panose="020B0604030504040204" pitchFamily="34" charset="-120"/>
              </a:rPr>
              <a:t>rar</a:t>
            </a:r>
            <a:endParaRPr lang="zh-TW" altLang="en-US"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204621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par>
                                <p:cTn id="11" presetID="2" presetClass="entr" presetSubtype="8"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0-#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577" y="143712"/>
            <a:ext cx="9144000" cy="655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1956393" y="6134986"/>
            <a:ext cx="808072"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778128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2986" y="151901"/>
            <a:ext cx="9144000" cy="652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2009554" y="5411973"/>
            <a:ext cx="1350333"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3473302" y="5411973"/>
            <a:ext cx="7414437" cy="646331"/>
          </a:xfrm>
          <a:prstGeom prst="rect">
            <a:avLst/>
          </a:prstGeom>
          <a:solidFill>
            <a:schemeClr val="accent1"/>
          </a:solidFill>
        </p:spPr>
        <p:txBody>
          <a:bodyPr wrap="square">
            <a:spAutoFit/>
          </a:bodyPr>
          <a:lstStyle/>
          <a:p>
            <a:pPr>
              <a:spcBef>
                <a:spcPct val="0"/>
              </a:spcBef>
            </a:pPr>
            <a:r>
              <a:rPr lang="en-US" altLang="zh-TW" dirty="0">
                <a:solidFill>
                  <a:schemeClr val="bg1"/>
                </a:solidFill>
                <a:latin typeface="微軟正黑體" panose="020B0604030504040204" pitchFamily="34" charset="-120"/>
                <a:ea typeface="微軟正黑體" panose="020B0604030504040204" pitchFamily="34" charset="-120"/>
              </a:rPr>
              <a:t>1.</a:t>
            </a:r>
            <a:r>
              <a:rPr lang="zh-TW" altLang="en-US" dirty="0">
                <a:solidFill>
                  <a:schemeClr val="bg1"/>
                </a:solidFill>
                <a:latin typeface="微軟正黑體" panose="020B0604030504040204" pitchFamily="34" charset="-120"/>
                <a:ea typeface="微軟正黑體" panose="020B0604030504040204" pitchFamily="34" charset="-120"/>
              </a:rPr>
              <a:t>同一篇文稿每次上傳的文件代碼皆</a:t>
            </a:r>
            <a:r>
              <a:rPr lang="zh-TW" altLang="en-US" dirty="0" smtClean="0">
                <a:solidFill>
                  <a:schemeClr val="bg1"/>
                </a:solidFill>
                <a:latin typeface="微軟正黑體" panose="020B0604030504040204" pitchFamily="34" charset="-120"/>
                <a:ea typeface="微軟正黑體" panose="020B0604030504040204" pitchFamily="34" charset="-120"/>
              </a:rPr>
              <a:t>不同</a:t>
            </a:r>
            <a:endParaRPr lang="en-US" altLang="zh-TW" dirty="0">
              <a:solidFill>
                <a:schemeClr val="bg1"/>
              </a:solidFill>
              <a:latin typeface="微軟正黑體" panose="020B0604030504040204" pitchFamily="34" charset="-120"/>
              <a:ea typeface="微軟正黑體" panose="020B0604030504040204" pitchFamily="34" charset="-120"/>
            </a:endParaRPr>
          </a:p>
          <a:p>
            <a:pPr>
              <a:spcBef>
                <a:spcPct val="0"/>
              </a:spcBef>
            </a:pPr>
            <a:r>
              <a:rPr lang="en-US" altLang="zh-TW" dirty="0">
                <a:solidFill>
                  <a:schemeClr val="bg1"/>
                </a:solidFill>
                <a:latin typeface="微軟正黑體" panose="020B0604030504040204" pitchFamily="34" charset="-120"/>
                <a:ea typeface="微軟正黑體" panose="020B0604030504040204" pitchFamily="34" charset="-120"/>
              </a:rPr>
              <a:t>2.</a:t>
            </a:r>
            <a:r>
              <a:rPr lang="zh-TW" altLang="en-US" dirty="0">
                <a:solidFill>
                  <a:schemeClr val="bg1"/>
                </a:solidFill>
                <a:latin typeface="微軟正黑體" panose="020B0604030504040204" pitchFamily="34" charset="-120"/>
                <a:ea typeface="微軟正黑體" panose="020B0604030504040204" pitchFamily="34" charset="-120"/>
              </a:rPr>
              <a:t>無論文稿是否設定儲存在</a:t>
            </a:r>
            <a:r>
              <a:rPr lang="en-US" altLang="zh-TW" dirty="0" err="1">
                <a:solidFill>
                  <a:schemeClr val="bg1"/>
                </a:solidFill>
                <a:latin typeface="微軟正黑體" panose="020B0604030504040204" pitchFamily="34" charset="-120"/>
                <a:ea typeface="微軟正黑體" panose="020B0604030504040204" pitchFamily="34" charset="-120"/>
              </a:rPr>
              <a:t>Turnitin</a:t>
            </a:r>
            <a:r>
              <a:rPr lang="zh-TW" altLang="en-US" dirty="0">
                <a:solidFill>
                  <a:schemeClr val="bg1"/>
                </a:solidFill>
                <a:latin typeface="微軟正黑體" panose="020B0604030504040204" pitchFamily="34" charset="-120"/>
                <a:ea typeface="微軟正黑體" panose="020B0604030504040204" pitchFamily="34" charset="-120"/>
              </a:rPr>
              <a:t> 比對資源裡，都會有提交物件代碼。</a:t>
            </a:r>
            <a:endParaRPr lang="en-US" altLang="zh-TW" dirty="0">
              <a:solidFill>
                <a:schemeClr val="bg1"/>
              </a:solidFill>
              <a:latin typeface="微軟正黑體" panose="020B0604030504040204" pitchFamily="34" charset="-120"/>
              <a:ea typeface="微軟正黑體" panose="020B0604030504040204" pitchFamily="34" charset="-120"/>
            </a:endParaRPr>
          </a:p>
        </p:txBody>
      </p:sp>
      <p:sp>
        <p:nvSpPr>
          <p:cNvPr id="7" name="矩形 6"/>
          <p:cNvSpPr/>
          <p:nvPr/>
        </p:nvSpPr>
        <p:spPr>
          <a:xfrm>
            <a:off x="1874875" y="6117266"/>
            <a:ext cx="1350333" cy="41467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418380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0-#ppt_w/2"/>
                                          </p:val>
                                        </p:tav>
                                        <p:tav tm="100000">
                                          <p:val>
                                            <p:strVal val="#ppt_x"/>
                                          </p:val>
                                        </p:tav>
                                      </p:tavLst>
                                    </p:anim>
                                    <p:anim calcmode="lin" valueType="num">
                                      <p:cBhvr additive="base">
                                        <p:cTn id="16"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900" decel="100000" fill="hold"/>
                                        <p:tgtEl>
                                          <p:spTgt spid="7"/>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84" t="8418" r="1736" b="25921"/>
          <a:stretch/>
        </p:blipFill>
        <p:spPr bwMode="auto">
          <a:xfrm>
            <a:off x="681296" y="429301"/>
            <a:ext cx="11510704" cy="61355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8665537" y="4550735"/>
            <a:ext cx="838367" cy="5149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7286489" y="5145419"/>
            <a:ext cx="3596462" cy="12014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5"/>
            <a:r>
              <a:rPr lang="zh-TW" altLang="en-US" b="1" dirty="0">
                <a:solidFill>
                  <a:schemeClr val="bg1"/>
                </a:solidFill>
                <a:latin typeface="微軟正黑體" pitchFamily="34" charset="-120"/>
                <a:ea typeface="微軟正黑體" pitchFamily="34" charset="-120"/>
              </a:rPr>
              <a:t>處理中</a:t>
            </a:r>
            <a:r>
              <a:rPr lang="en-US" altLang="zh-TW" b="1" dirty="0">
                <a:solidFill>
                  <a:schemeClr val="bg1"/>
                </a:solidFill>
                <a:latin typeface="微軟正黑體" pitchFamily="34" charset="-120"/>
                <a:ea typeface="微軟正黑體" pitchFamily="34" charset="-120"/>
              </a:rPr>
              <a:t>…</a:t>
            </a:r>
            <a:r>
              <a:rPr lang="zh-TW" altLang="en-US" b="1" dirty="0">
                <a:solidFill>
                  <a:schemeClr val="bg1"/>
                </a:solidFill>
                <a:latin typeface="微軟正黑體" pitchFamily="34" charset="-120"/>
                <a:ea typeface="微軟正黑體" pitchFamily="34" charset="-120"/>
              </a:rPr>
              <a:t>系統還在判讀，請稍後</a:t>
            </a:r>
            <a:endParaRPr lang="en-US" altLang="zh-TW" b="1" dirty="0">
              <a:solidFill>
                <a:schemeClr val="bg1"/>
              </a:solidFill>
              <a:latin typeface="微軟正黑體" pitchFamily="34" charset="-120"/>
              <a:ea typeface="微軟正黑體" pitchFamily="34" charset="-120"/>
            </a:endParaRPr>
          </a:p>
          <a:p>
            <a:pPr marL="85725"/>
            <a:r>
              <a:rPr lang="zh-TW" altLang="en-US" b="1" dirty="0">
                <a:solidFill>
                  <a:schemeClr val="bg1"/>
                </a:solidFill>
                <a:latin typeface="微軟正黑體" pitchFamily="34" charset="-120"/>
                <a:ea typeface="微軟正黑體" pitchFamily="34" charset="-120"/>
              </a:rPr>
              <a:t>頁數較多可能需等待</a:t>
            </a:r>
            <a:r>
              <a:rPr lang="en-US" altLang="zh-TW" b="1" dirty="0" smtClean="0">
                <a:solidFill>
                  <a:schemeClr val="bg1"/>
                </a:solidFill>
                <a:latin typeface="微軟正黑體" pitchFamily="34" charset="-120"/>
                <a:ea typeface="微軟正黑體" pitchFamily="34" charset="-120"/>
              </a:rPr>
              <a:t>20-30</a:t>
            </a:r>
            <a:r>
              <a:rPr lang="zh-TW" altLang="en-US" b="1" dirty="0" smtClean="0">
                <a:solidFill>
                  <a:schemeClr val="bg1"/>
                </a:solidFill>
                <a:latin typeface="微軟正黑體" pitchFamily="34" charset="-120"/>
                <a:ea typeface="微軟正黑體" pitchFamily="34" charset="-120"/>
              </a:rPr>
              <a:t>分</a:t>
            </a:r>
            <a:endParaRPr lang="en-US" altLang="zh-TW" b="1" dirty="0">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343713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anim calcmode="lin" valueType="num">
                                      <p:cBhvr>
                                        <p:cTn id="16" dur="1000" fill="hold"/>
                                        <p:tgtEl>
                                          <p:spTgt spid="7"/>
                                        </p:tgtEl>
                                        <p:attrNameLst>
                                          <p:attrName>ppt_x</p:attrName>
                                        </p:attrNameLst>
                                      </p:cBhvr>
                                      <p:tavLst>
                                        <p:tav tm="0">
                                          <p:val>
                                            <p:strVal val="#ppt_x"/>
                                          </p:val>
                                        </p:tav>
                                        <p:tav tm="100000">
                                          <p:val>
                                            <p:strVal val="#ppt_x"/>
                                          </p:val>
                                        </p:tav>
                                      </p:tavLst>
                                    </p:anim>
                                    <p:anim calcmode="lin" valueType="num">
                                      <p:cBhvr>
                                        <p:cTn id="17" dur="900" decel="100000" fill="hold"/>
                                        <p:tgtEl>
                                          <p:spTgt spid="7"/>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6" t="8700" r="1972" b="24237"/>
          <a:stretch/>
        </p:blipFill>
        <p:spPr bwMode="auto">
          <a:xfrm>
            <a:off x="711415" y="297711"/>
            <a:ext cx="11480585" cy="636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矩形 5"/>
          <p:cNvSpPr/>
          <p:nvPr/>
        </p:nvSpPr>
        <p:spPr>
          <a:xfrm>
            <a:off x="9813854" y="4550735"/>
            <a:ext cx="838367" cy="5149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6459450" y="5156791"/>
            <a:ext cx="4192771" cy="923330"/>
          </a:xfrm>
          <a:prstGeom prst="rect">
            <a:avLst/>
          </a:prstGeom>
          <a:solidFill>
            <a:schemeClr val="accent1"/>
          </a:solidFill>
        </p:spPr>
        <p:txBody>
          <a:bodyPr wrap="square">
            <a:spAutoFit/>
          </a:bodyPr>
          <a:lstStyle/>
          <a:p>
            <a:pPr>
              <a:spcBef>
                <a:spcPct val="0"/>
              </a:spcBef>
            </a:pPr>
            <a:r>
              <a:rPr lang="zh-TW" altLang="en-US" dirty="0" smtClean="0">
                <a:solidFill>
                  <a:schemeClr val="bg1"/>
                </a:solidFill>
                <a:latin typeface="微軟正黑體" panose="020B0604030504040204" pitchFamily="34" charset="-120"/>
                <a:ea typeface="微軟正黑體" panose="020B0604030504040204" pitchFamily="34" charset="-120"/>
              </a:rPr>
              <a:t>若有需要比對其他檔案，請點選重新繳交，但在上傳第三次時，比對結果需要等候</a:t>
            </a:r>
            <a:r>
              <a:rPr lang="en-US" altLang="zh-TW" dirty="0" smtClean="0">
                <a:solidFill>
                  <a:schemeClr val="bg1"/>
                </a:solidFill>
                <a:latin typeface="微軟正黑體" panose="020B0604030504040204" pitchFamily="34" charset="-120"/>
                <a:ea typeface="微軟正黑體" panose="020B0604030504040204" pitchFamily="34" charset="-120"/>
              </a:rPr>
              <a:t>24</a:t>
            </a:r>
            <a:r>
              <a:rPr lang="zh-TW" altLang="en-US" dirty="0" smtClean="0">
                <a:solidFill>
                  <a:schemeClr val="bg1"/>
                </a:solidFill>
                <a:latin typeface="微軟正黑體" panose="020B0604030504040204" pitchFamily="34" charset="-120"/>
                <a:ea typeface="微軟正黑體" panose="020B0604030504040204" pitchFamily="34" charset="-120"/>
              </a:rPr>
              <a:t>小時才會產生報告。</a:t>
            </a:r>
            <a:endParaRPr lang="en-US" altLang="zh-TW"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853837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900" decel="100000" fill="hold"/>
                                        <p:tgtEl>
                                          <p:spTgt spid="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0-#ppt_w/2"/>
                                          </p:val>
                                        </p:tav>
                                        <p:tav tm="100000">
                                          <p:val>
                                            <p:strVal val="#ppt_x"/>
                                          </p:val>
                                        </p:tav>
                                      </p:tavLst>
                                    </p:anim>
                                    <p:anim calcmode="lin" valueType="num">
                                      <p:cBhvr additive="base">
                                        <p:cTn id="16"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276" t="8700" r="1972" b="24237"/>
          <a:stretch/>
        </p:blipFill>
        <p:spPr bwMode="auto">
          <a:xfrm>
            <a:off x="711415" y="297711"/>
            <a:ext cx="11480585" cy="636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8442253" y="3955312"/>
            <a:ext cx="838367" cy="2530547"/>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0536868" y="4550735"/>
            <a:ext cx="838367" cy="5149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4" name="表格 13"/>
          <p:cNvGraphicFramePr>
            <a:graphicFrameLocks noGrp="1"/>
          </p:cNvGraphicFramePr>
          <p:nvPr>
            <p:extLst>
              <p:ext uri="{D42A27DB-BD31-4B8C-83A1-F6EECF244321}">
                <p14:modId xmlns:p14="http://schemas.microsoft.com/office/powerpoint/2010/main" val="2728522598"/>
              </p:ext>
            </p:extLst>
          </p:nvPr>
        </p:nvGraphicFramePr>
        <p:xfrm>
          <a:off x="711415" y="2226215"/>
          <a:ext cx="5726546" cy="4464498"/>
        </p:xfrm>
        <a:graphic>
          <a:graphicData uri="http://schemas.openxmlformats.org/drawingml/2006/table">
            <a:tbl>
              <a:tblPr firstRow="1" bandRow="1">
                <a:tableStyleId>{5C22544A-7EE6-4342-B048-85BDC9FD1C3A}</a:tableStyleId>
              </a:tblPr>
              <a:tblGrid>
                <a:gridCol w="2532148">
                  <a:extLst>
                    <a:ext uri="{9D8B030D-6E8A-4147-A177-3AD203B41FA5}">
                      <a16:colId xmlns:a16="http://schemas.microsoft.com/office/drawing/2014/main" val="20000"/>
                    </a:ext>
                  </a:extLst>
                </a:gridCol>
                <a:gridCol w="3194398">
                  <a:extLst>
                    <a:ext uri="{9D8B030D-6E8A-4147-A177-3AD203B41FA5}">
                      <a16:colId xmlns:a16="http://schemas.microsoft.com/office/drawing/2014/main" val="20001"/>
                    </a:ext>
                  </a:extLst>
                </a:gridCol>
              </a:tblGrid>
              <a:tr h="744083">
                <a:tc>
                  <a:txBody>
                    <a:bodyPr/>
                    <a:lstStyle/>
                    <a:p>
                      <a:pPr algn="ctr"/>
                      <a:r>
                        <a:rPr lang="zh-TW" altLang="en-US" sz="3900" dirty="0" smtClean="0">
                          <a:latin typeface="微軟正黑體" panose="020B0604030504040204" pitchFamily="34" charset="-120"/>
                          <a:ea typeface="微軟正黑體" panose="020B0604030504040204" pitchFamily="34" charset="-120"/>
                        </a:rPr>
                        <a:t>相似度</a:t>
                      </a:r>
                      <a:endParaRPr lang="zh-TW" altLang="en-US" sz="3900" dirty="0">
                        <a:latin typeface="微軟正黑體" panose="020B0604030504040204" pitchFamily="34" charset="-120"/>
                        <a:ea typeface="微軟正黑體" panose="020B0604030504040204" pitchFamily="34" charset="-120"/>
                      </a:endParaRPr>
                    </a:p>
                  </a:txBody>
                  <a:tcPr marL="85898" marR="85898" marT="42949" marB="42949"/>
                </a:tc>
                <a:tc>
                  <a:txBody>
                    <a:bodyPr/>
                    <a:lstStyle/>
                    <a:p>
                      <a:pPr algn="ctr"/>
                      <a:r>
                        <a:rPr lang="zh-TW" altLang="en-US" sz="3900" dirty="0" smtClean="0">
                          <a:latin typeface="微軟正黑體" panose="020B0604030504040204" pitchFamily="34" charset="-120"/>
                          <a:ea typeface="微軟正黑體" panose="020B0604030504040204" pitchFamily="34" charset="-120"/>
                        </a:rPr>
                        <a:t>抄襲程度</a:t>
                      </a:r>
                      <a:endParaRPr lang="zh-TW" altLang="en-US" sz="39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0"/>
                  </a:ext>
                </a:extLst>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抄襲率嚴重</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1"/>
                  </a:ext>
                </a:extLst>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抄襲率較多</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2"/>
                  </a:ext>
                </a:extLst>
              </a:tr>
              <a:tr h="744083">
                <a:tc>
                  <a:txBody>
                    <a:bodyPr/>
                    <a:lstStyle/>
                    <a:p>
                      <a:endParaRPr lang="zh-TW" altLang="en-US" sz="170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抄襲率中等</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3"/>
                  </a:ext>
                </a:extLst>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抄襲率輕微</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4"/>
                  </a:ext>
                </a:extLst>
              </a:tr>
              <a:tr h="744083">
                <a:tc>
                  <a:txBody>
                    <a:bodyPr/>
                    <a:lstStyle/>
                    <a:p>
                      <a:endParaRPr lang="zh-TW" altLang="en-US" sz="1700" dirty="0"/>
                    </a:p>
                  </a:txBody>
                  <a:tcPr marL="85898" marR="85898" marT="42949" marB="42949"/>
                </a:tc>
                <a:tc>
                  <a:txBody>
                    <a:bodyPr/>
                    <a:lstStyle/>
                    <a:p>
                      <a:pPr algn="ctr"/>
                      <a:r>
                        <a:rPr lang="zh-TW" altLang="en-US" sz="3500" dirty="0" smtClean="0">
                          <a:latin typeface="微軟正黑體" panose="020B0604030504040204" pitchFamily="34" charset="-120"/>
                          <a:ea typeface="微軟正黑體" panose="020B0604030504040204" pitchFamily="34" charset="-120"/>
                        </a:rPr>
                        <a:t>無相符抄襲</a:t>
                      </a:r>
                      <a:endParaRPr lang="zh-TW" altLang="en-US" sz="3500" dirty="0">
                        <a:latin typeface="微軟正黑體" panose="020B0604030504040204" pitchFamily="34" charset="-120"/>
                        <a:ea typeface="微軟正黑體" panose="020B0604030504040204" pitchFamily="34" charset="-120"/>
                      </a:endParaRPr>
                    </a:p>
                  </a:txBody>
                  <a:tcPr marL="85898" marR="85898" marT="42949" marB="42949"/>
                </a:tc>
                <a:extLst>
                  <a:ext uri="{0D108BD9-81ED-4DB2-BD59-A6C34878D82A}">
                    <a16:rowId xmlns:a16="http://schemas.microsoft.com/office/drawing/2014/main" val="10005"/>
                  </a:ext>
                </a:extLst>
              </a:tr>
            </a:tbl>
          </a:graphicData>
        </a:graphic>
      </p:graphicFrame>
      <p:sp>
        <p:nvSpPr>
          <p:cNvPr id="15" name="矩形 14"/>
          <p:cNvSpPr/>
          <p:nvPr/>
        </p:nvSpPr>
        <p:spPr>
          <a:xfrm>
            <a:off x="730022" y="2946295"/>
            <a:ext cx="288032" cy="792088"/>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730022" y="3720342"/>
            <a:ext cx="288032" cy="79208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p:cNvSpPr/>
          <p:nvPr/>
        </p:nvSpPr>
        <p:spPr>
          <a:xfrm>
            <a:off x="730022" y="4440462"/>
            <a:ext cx="288032" cy="79208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8" name="矩形 17"/>
          <p:cNvSpPr/>
          <p:nvPr/>
        </p:nvSpPr>
        <p:spPr>
          <a:xfrm>
            <a:off x="730022" y="5232550"/>
            <a:ext cx="288032" cy="699351"/>
          </a:xfrm>
          <a:prstGeom prst="rect">
            <a:avLst/>
          </a:prstGeom>
          <a:solidFill>
            <a:srgbClr val="48FB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矩形 18"/>
          <p:cNvSpPr/>
          <p:nvPr/>
        </p:nvSpPr>
        <p:spPr>
          <a:xfrm>
            <a:off x="724104" y="5958145"/>
            <a:ext cx="288032" cy="743119"/>
          </a:xfrm>
          <a:prstGeom prst="rect">
            <a:avLst/>
          </a:prstGeom>
          <a:solidFill>
            <a:srgbClr val="0F60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文字方塊 19"/>
          <p:cNvSpPr txBox="1"/>
          <p:nvPr/>
        </p:nvSpPr>
        <p:spPr>
          <a:xfrm>
            <a:off x="1215471" y="3162319"/>
            <a:ext cx="1728192" cy="400110"/>
          </a:xfrm>
          <a:prstGeom prst="rect">
            <a:avLst/>
          </a:prstGeom>
          <a:noFill/>
        </p:spPr>
        <p:txBody>
          <a:bodyPr wrap="square" rtlCol="0">
            <a:spAutoFit/>
          </a:bodyPr>
          <a:lstStyle/>
          <a:p>
            <a:r>
              <a:rPr lang="en-US" altLang="zh-TW" sz="2000" dirty="0" smtClean="0"/>
              <a:t>75-100%</a:t>
            </a:r>
            <a:endParaRPr lang="zh-TW" altLang="en-US" sz="2000" dirty="0"/>
          </a:p>
        </p:txBody>
      </p:sp>
      <p:sp>
        <p:nvSpPr>
          <p:cNvPr id="21" name="文字方塊 20"/>
          <p:cNvSpPr txBox="1"/>
          <p:nvPr/>
        </p:nvSpPr>
        <p:spPr>
          <a:xfrm>
            <a:off x="1216374" y="3916331"/>
            <a:ext cx="1728192" cy="400110"/>
          </a:xfrm>
          <a:prstGeom prst="rect">
            <a:avLst/>
          </a:prstGeom>
          <a:noFill/>
        </p:spPr>
        <p:txBody>
          <a:bodyPr wrap="square" rtlCol="0">
            <a:spAutoFit/>
          </a:bodyPr>
          <a:lstStyle/>
          <a:p>
            <a:r>
              <a:rPr lang="en-US" altLang="zh-TW" sz="2000" dirty="0" smtClean="0"/>
              <a:t>50-74%</a:t>
            </a:r>
            <a:endParaRPr lang="zh-TW" altLang="en-US" sz="2000" dirty="0"/>
          </a:p>
        </p:txBody>
      </p:sp>
      <p:sp>
        <p:nvSpPr>
          <p:cNvPr id="22" name="文字方塊 21"/>
          <p:cNvSpPr txBox="1"/>
          <p:nvPr/>
        </p:nvSpPr>
        <p:spPr>
          <a:xfrm>
            <a:off x="1216374" y="4636451"/>
            <a:ext cx="1728192" cy="400110"/>
          </a:xfrm>
          <a:prstGeom prst="rect">
            <a:avLst/>
          </a:prstGeom>
          <a:noFill/>
        </p:spPr>
        <p:txBody>
          <a:bodyPr wrap="square" rtlCol="0">
            <a:spAutoFit/>
          </a:bodyPr>
          <a:lstStyle/>
          <a:p>
            <a:r>
              <a:rPr lang="en-US" altLang="zh-TW" sz="2000" dirty="0" smtClean="0"/>
              <a:t>25-49%</a:t>
            </a:r>
            <a:endParaRPr lang="zh-TW" altLang="en-US" sz="2000" dirty="0"/>
          </a:p>
        </p:txBody>
      </p:sp>
      <p:sp>
        <p:nvSpPr>
          <p:cNvPr id="23" name="文字方塊 22"/>
          <p:cNvSpPr txBox="1"/>
          <p:nvPr/>
        </p:nvSpPr>
        <p:spPr>
          <a:xfrm>
            <a:off x="1216374" y="5382170"/>
            <a:ext cx="1728192" cy="400110"/>
          </a:xfrm>
          <a:prstGeom prst="rect">
            <a:avLst/>
          </a:prstGeom>
          <a:noFill/>
        </p:spPr>
        <p:txBody>
          <a:bodyPr wrap="square" rtlCol="0">
            <a:spAutoFit/>
          </a:bodyPr>
          <a:lstStyle/>
          <a:p>
            <a:r>
              <a:rPr lang="en-US" altLang="zh-TW" sz="2000" dirty="0" smtClean="0"/>
              <a:t>0-24%</a:t>
            </a:r>
            <a:endParaRPr lang="zh-TW" altLang="en-US" sz="2000" dirty="0"/>
          </a:p>
        </p:txBody>
      </p:sp>
      <p:sp>
        <p:nvSpPr>
          <p:cNvPr id="24" name="文字方塊 23"/>
          <p:cNvSpPr txBox="1"/>
          <p:nvPr/>
        </p:nvSpPr>
        <p:spPr>
          <a:xfrm>
            <a:off x="1216374" y="6186655"/>
            <a:ext cx="1728192" cy="400110"/>
          </a:xfrm>
          <a:prstGeom prst="rect">
            <a:avLst/>
          </a:prstGeom>
          <a:noFill/>
        </p:spPr>
        <p:txBody>
          <a:bodyPr wrap="square" rtlCol="0">
            <a:spAutoFit/>
          </a:bodyPr>
          <a:lstStyle/>
          <a:p>
            <a:r>
              <a:rPr lang="en-US" altLang="zh-TW" sz="2000" dirty="0" smtClean="0"/>
              <a:t>No matches</a:t>
            </a:r>
            <a:endParaRPr lang="zh-TW" altLang="en-US" sz="2000" dirty="0"/>
          </a:p>
        </p:txBody>
      </p:sp>
    </p:spTree>
    <p:extLst>
      <p:ext uri="{BB962C8B-B14F-4D97-AF65-F5344CB8AC3E}">
        <p14:creationId xmlns:p14="http://schemas.microsoft.com/office/powerpoint/2010/main" val="206649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arn(inVertical)">
                                      <p:cBhvr>
                                        <p:cTn id="15" dur="500"/>
                                        <p:tgtEl>
                                          <p:spTgt spid="1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barn(inVertical)">
                                      <p:cBhvr>
                                        <p:cTn id="18" dur="500"/>
                                        <p:tgtEl>
                                          <p:spTgt spid="1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barn(inVertical)">
                                      <p:cBhvr>
                                        <p:cTn id="21" dur="500"/>
                                        <p:tgtEl>
                                          <p:spTgt spid="20"/>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barn(inVertical)">
                                      <p:cBhvr>
                                        <p:cTn id="27" dur="500"/>
                                        <p:tgtEl>
                                          <p:spTgt spid="2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Vertical)">
                                      <p:cBhvr>
                                        <p:cTn id="30" dur="500"/>
                                        <p:tgtEl>
                                          <p:spTgt spid="17"/>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barn(inVertical)">
                                      <p:cBhvr>
                                        <p:cTn id="33" dur="500"/>
                                        <p:tgtEl>
                                          <p:spTgt spid="22"/>
                                        </p:tgtEl>
                                      </p:cBhvr>
                                    </p:animEffect>
                                  </p:childTnLst>
                                </p:cTn>
                              </p:par>
                              <p:par>
                                <p:cTn id="34" presetID="16" presetClass="entr" presetSubtype="21"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barn(inVertical)">
                                      <p:cBhvr>
                                        <p:cTn id="39" dur="500"/>
                                        <p:tgtEl>
                                          <p:spTgt spid="23"/>
                                        </p:tgtEl>
                                      </p:cBhvr>
                                    </p:animEffect>
                                  </p:childTnLst>
                                </p:cTn>
                              </p:par>
                              <p:par>
                                <p:cTn id="40" presetID="16" presetClass="entr" presetSubtype="21" fill="hold" grpId="0" nodeType="with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barn(inVertical)">
                                      <p:cBhvr>
                                        <p:cTn id="42" dur="500"/>
                                        <p:tgtEl>
                                          <p:spTgt spid="19"/>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barn(inVertical)">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37"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fade">
                                      <p:cBhvr>
                                        <p:cTn id="50" dur="1000"/>
                                        <p:tgtEl>
                                          <p:spTgt spid="6"/>
                                        </p:tgtEl>
                                      </p:cBhvr>
                                    </p:animEffect>
                                    <p:anim calcmode="lin" valueType="num">
                                      <p:cBhvr>
                                        <p:cTn id="51" dur="1000" fill="hold"/>
                                        <p:tgtEl>
                                          <p:spTgt spid="6"/>
                                        </p:tgtEl>
                                        <p:attrNameLst>
                                          <p:attrName>ppt_x</p:attrName>
                                        </p:attrNameLst>
                                      </p:cBhvr>
                                      <p:tavLst>
                                        <p:tav tm="0">
                                          <p:val>
                                            <p:strVal val="#ppt_x"/>
                                          </p:val>
                                        </p:tav>
                                        <p:tav tm="100000">
                                          <p:val>
                                            <p:strVal val="#ppt_x"/>
                                          </p:val>
                                        </p:tav>
                                      </p:tavLst>
                                    </p:anim>
                                    <p:anim calcmode="lin" valueType="num">
                                      <p:cBhvr>
                                        <p:cTn id="52" dur="900" decel="100000" fill="hold"/>
                                        <p:tgtEl>
                                          <p:spTgt spid="6"/>
                                        </p:tgtEl>
                                        <p:attrNameLst>
                                          <p:attrName>ppt_y</p:attrName>
                                        </p:attrNameLst>
                                      </p:cBhvr>
                                      <p:tavLst>
                                        <p:tav tm="0">
                                          <p:val>
                                            <p:strVal val="#ppt_y+1"/>
                                          </p:val>
                                        </p:tav>
                                        <p:tav tm="100000">
                                          <p:val>
                                            <p:strVal val="#ppt_y-.03"/>
                                          </p:val>
                                        </p:tav>
                                      </p:tavLst>
                                    </p:anim>
                                    <p:anim calcmode="lin" valueType="num">
                                      <p:cBhvr>
                                        <p:cTn id="53"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5" grpId="0" animBg="1"/>
      <p:bldP spid="16" grpId="0" animBg="1"/>
      <p:bldP spid="17" grpId="0" animBg="1"/>
      <p:bldP spid="18" grpId="0" animBg="1"/>
      <p:bldP spid="19" grpId="0" animBg="1"/>
      <p:bldP spid="20" grpId="0"/>
      <p:bldP spid="21" grpId="0"/>
      <p:bldP spid="22" grpId="0"/>
      <p:bldP spid="23" grpId="0"/>
      <p:bldP spid="2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431" y="0"/>
            <a:ext cx="1155901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向上箭號圖說文字 5"/>
          <p:cNvSpPr/>
          <p:nvPr/>
        </p:nvSpPr>
        <p:spPr>
          <a:xfrm>
            <a:off x="4542724" y="2924944"/>
            <a:ext cx="1944216" cy="1008112"/>
          </a:xfrm>
          <a:prstGeom prst="upArrow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latin typeface="微軟正黑體" panose="020B0604030504040204" pitchFamily="34" charset="-120"/>
                <a:ea typeface="微軟正黑體" panose="020B0604030504040204" pitchFamily="34" charset="-120"/>
              </a:rPr>
              <a:t>點選</a:t>
            </a:r>
            <a:r>
              <a:rPr lang="en-US" altLang="zh-TW" dirty="0" smtClean="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會列出右邊比對資料</a:t>
            </a:r>
            <a:endParaRPr lang="zh-TW" altLang="en-US" dirty="0">
              <a:latin typeface="微軟正黑體" panose="020B0604030504040204" pitchFamily="34" charset="-120"/>
              <a:ea typeface="微軟正黑體" panose="020B0604030504040204" pitchFamily="34" charset="-120"/>
            </a:endParaRPr>
          </a:p>
        </p:txBody>
      </p:sp>
      <p:sp>
        <p:nvSpPr>
          <p:cNvPr id="8" name="向右箭號 7"/>
          <p:cNvSpPr/>
          <p:nvPr/>
        </p:nvSpPr>
        <p:spPr>
          <a:xfrm rot="10800000">
            <a:off x="10515599" y="2550871"/>
            <a:ext cx="1750849" cy="374071"/>
          </a:xfrm>
          <a:prstGeom prst="stripedRightArrow">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28145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0-#ppt_w/2"/>
                                          </p:val>
                                        </p:tav>
                                        <p:tav tm="100000">
                                          <p:val>
                                            <p:strVal val="#ppt_x"/>
                                          </p:val>
                                        </p:tav>
                                      </p:tavLst>
                                    </p:anim>
                                    <p:anim calcmode="lin" valueType="num">
                                      <p:cBhvr additive="base">
                                        <p:cTn id="13"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213" y="0"/>
            <a:ext cx="9143999"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2062715" y="311889"/>
            <a:ext cx="6220047" cy="6546111"/>
          </a:xfrm>
          <a:prstGeom prst="rect">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8814390" y="311889"/>
            <a:ext cx="2190307" cy="6546111"/>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2135224" y="375683"/>
            <a:ext cx="646331" cy="964018"/>
          </a:xfrm>
          <a:prstGeom prst="rect">
            <a:avLst/>
          </a:prstGeom>
          <a:solidFill>
            <a:schemeClr val="accent4"/>
          </a:solidFill>
        </p:spPr>
        <p:txBody>
          <a:bodyPr vert="eaVert" wrap="square" rtlCol="0">
            <a:spAutoFit/>
          </a:bodyPr>
          <a:lstStyle/>
          <a:p>
            <a:r>
              <a:rPr lang="zh-TW" altLang="en-US" sz="3000" b="1" dirty="0" smtClean="0">
                <a:solidFill>
                  <a:schemeClr val="bg1"/>
                </a:solidFill>
                <a:latin typeface="微軟正黑體" panose="020B0604030504040204" pitchFamily="34" charset="-120"/>
                <a:ea typeface="微軟正黑體" panose="020B0604030504040204" pitchFamily="34" charset="-120"/>
              </a:rPr>
              <a:t>原稿</a:t>
            </a:r>
            <a:endParaRPr lang="en-US" altLang="zh-TW" sz="3000" b="1" dirty="0" smtClean="0">
              <a:solidFill>
                <a:schemeClr val="bg1"/>
              </a:solidFill>
              <a:latin typeface="微軟正黑體" panose="020B0604030504040204" pitchFamily="34" charset="-120"/>
              <a:ea typeface="微軟正黑體" panose="020B0604030504040204" pitchFamily="34" charset="-120"/>
            </a:endParaRPr>
          </a:p>
        </p:txBody>
      </p:sp>
      <p:sp>
        <p:nvSpPr>
          <p:cNvPr id="8" name="文字方塊 7"/>
          <p:cNvSpPr txBox="1"/>
          <p:nvPr/>
        </p:nvSpPr>
        <p:spPr>
          <a:xfrm>
            <a:off x="8814390" y="0"/>
            <a:ext cx="1417671" cy="461665"/>
          </a:xfrm>
          <a:prstGeom prst="rect">
            <a:avLst/>
          </a:prstGeom>
          <a:solidFill>
            <a:schemeClr val="accent1"/>
          </a:solidFill>
        </p:spPr>
        <p:txBody>
          <a:bodyPr wrap="square" rtlCol="0">
            <a:spAutoFit/>
          </a:bodyPr>
          <a:lstStyle/>
          <a:p>
            <a:r>
              <a:rPr lang="zh-TW" altLang="en-US" sz="2400" b="1" dirty="0" smtClean="0">
                <a:solidFill>
                  <a:schemeClr val="bg1"/>
                </a:solidFill>
                <a:latin typeface="微軟正黑體" panose="020B0604030504040204" pitchFamily="34" charset="-120"/>
                <a:ea typeface="微軟正黑體" panose="020B0604030504040204" pitchFamily="34" charset="-120"/>
              </a:rPr>
              <a:t>相似來源</a:t>
            </a:r>
            <a:endParaRPr lang="zh-TW" altLang="en-US" sz="2400" b="1" dirty="0">
              <a:solidFill>
                <a:schemeClr val="bg1"/>
              </a:solidFill>
              <a:latin typeface="微軟正黑體" panose="020B0604030504040204" pitchFamily="34" charset="-120"/>
              <a:ea typeface="微軟正黑體" panose="020B0604030504040204" pitchFamily="34" charset="-120"/>
            </a:endParaRPr>
          </a:p>
        </p:txBody>
      </p:sp>
      <p:sp>
        <p:nvSpPr>
          <p:cNvPr id="9" name="矩形 8"/>
          <p:cNvSpPr/>
          <p:nvPr/>
        </p:nvSpPr>
        <p:spPr>
          <a:xfrm>
            <a:off x="8406814" y="1542147"/>
            <a:ext cx="489685" cy="499304"/>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Tree>
    <p:extLst>
      <p:ext uri="{BB962C8B-B14F-4D97-AF65-F5344CB8AC3E}">
        <p14:creationId xmlns:p14="http://schemas.microsoft.com/office/powerpoint/2010/main" val="55446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par>
                                <p:cTn id="14" presetID="2" presetClass="entr" presetSubtype="8" fill="hold" grpId="0" nodeType="with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500" fill="hold"/>
                                        <p:tgtEl>
                                          <p:spTgt spid="8"/>
                                        </p:tgtEl>
                                        <p:attrNameLst>
                                          <p:attrName>ppt_x</p:attrName>
                                        </p:attrNameLst>
                                      </p:cBhvr>
                                      <p:tavLst>
                                        <p:tav tm="0">
                                          <p:val>
                                            <p:strVal val="1+#ppt_w/2"/>
                                          </p:val>
                                        </p:tav>
                                        <p:tav tm="100000">
                                          <p:val>
                                            <p:strVal val="#ppt_x"/>
                                          </p:val>
                                        </p:tav>
                                      </p:tavLst>
                                    </p:anim>
                                    <p:anim calcmode="lin" valueType="num">
                                      <p:cBhvr additive="base">
                                        <p:cTn id="23" dur="500" fill="hold"/>
                                        <p:tgtEl>
                                          <p:spTgt spid="8"/>
                                        </p:tgtEl>
                                        <p:attrNameLst>
                                          <p:attrName>ppt_y</p:attrName>
                                        </p:attrNameLst>
                                      </p:cBhvr>
                                      <p:tavLst>
                                        <p:tav tm="0">
                                          <p:val>
                                            <p:strVal val="#ppt_y"/>
                                          </p:val>
                                        </p:tav>
                                        <p:tav tm="100000">
                                          <p:val>
                                            <p:strVal val="#ppt_y"/>
                                          </p:val>
                                        </p:tav>
                                      </p:tavLst>
                                    </p:anim>
                                  </p:childTnLst>
                                </p:cTn>
                              </p:par>
                              <p:par>
                                <p:cTn id="24" presetID="2" presetClass="entr" presetSubtype="2"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latin typeface="微軟正黑體" panose="020B0604030504040204" pitchFamily="34" charset="-120"/>
                <a:ea typeface="微軟正黑體" panose="020B0604030504040204" pitchFamily="34" charset="-120"/>
              </a:rPr>
              <a:t>下載比對成果</a:t>
            </a:r>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p:txBody>
          <a:bodyPr>
            <a:normAutofit/>
          </a:bodyPr>
          <a:lstStyle/>
          <a:p>
            <a:r>
              <a:rPr lang="en-US" altLang="zh-TW" dirty="0" smtClean="0">
                <a:latin typeface="微軟正黑體" panose="020B0604030504040204" pitchFamily="34" charset="-120"/>
                <a:ea typeface="微軟正黑體" panose="020B0604030504040204" pitchFamily="34" charset="-120"/>
              </a:rPr>
              <a:t>download</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0155455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矩形 25"/>
          <p:cNvSpPr/>
          <p:nvPr/>
        </p:nvSpPr>
        <p:spPr>
          <a:xfrm>
            <a:off x="698426" y="164805"/>
            <a:ext cx="2608300"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篩選條件</a:t>
            </a:r>
            <a:endParaRPr lang="zh-TW" altLang="en-US" sz="3600" dirty="0">
              <a:latin typeface="微軟正黑體" panose="020B0604030504040204" pitchFamily="34" charset="-120"/>
              <a:ea typeface="微軟正黑體" panose="020B0604030504040204" pitchFamily="34" charset="-120"/>
            </a:endParaRPr>
          </a:p>
        </p:txBody>
      </p:sp>
      <p:pic>
        <p:nvPicPr>
          <p:cNvPr id="5" name="圖片 4"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23414" y="447116"/>
            <a:ext cx="3995891" cy="6070095"/>
          </a:xfrm>
          <a:prstGeom prst="rect">
            <a:avLst/>
          </a:prstGeom>
        </p:spPr>
      </p:pic>
      <p:cxnSp>
        <p:nvCxnSpPr>
          <p:cNvPr id="9" name="直線接點 8"/>
          <p:cNvCxnSpPr/>
          <p:nvPr/>
        </p:nvCxnSpPr>
        <p:spPr>
          <a:xfrm>
            <a:off x="4088220" y="2232290"/>
            <a:ext cx="0" cy="409355"/>
          </a:xfrm>
          <a:prstGeom prst="line">
            <a:avLst/>
          </a:prstGeom>
          <a:ln w="57150"/>
        </p:spPr>
        <p:style>
          <a:lnRef idx="1">
            <a:schemeClr val="accent1"/>
          </a:lnRef>
          <a:fillRef idx="0">
            <a:schemeClr val="accent1"/>
          </a:fillRef>
          <a:effectRef idx="0">
            <a:schemeClr val="accent1"/>
          </a:effectRef>
          <a:fontRef idx="minor">
            <a:schemeClr val="tx1"/>
          </a:fontRef>
        </p:style>
      </p:cxnSp>
      <p:grpSp>
        <p:nvGrpSpPr>
          <p:cNvPr id="29" name="群組 28"/>
          <p:cNvGrpSpPr/>
          <p:nvPr/>
        </p:nvGrpSpPr>
        <p:grpSpPr>
          <a:xfrm>
            <a:off x="4054371" y="447116"/>
            <a:ext cx="3841718" cy="6070095"/>
            <a:chOff x="4077587" y="447116"/>
            <a:chExt cx="3841718" cy="6070095"/>
          </a:xfrm>
        </p:grpSpPr>
        <p:grpSp>
          <p:nvGrpSpPr>
            <p:cNvPr id="13" name="群組 12"/>
            <p:cNvGrpSpPr/>
            <p:nvPr/>
          </p:nvGrpSpPr>
          <p:grpSpPr>
            <a:xfrm>
              <a:off x="4077587" y="2232290"/>
              <a:ext cx="510363" cy="409355"/>
              <a:chOff x="2796362" y="3072809"/>
              <a:chExt cx="510363" cy="409355"/>
            </a:xfrm>
          </p:grpSpPr>
          <p:cxnSp>
            <p:nvCxnSpPr>
              <p:cNvPr id="3" name="直線接點 2"/>
              <p:cNvCxnSpPr/>
              <p:nvPr/>
            </p:nvCxnSpPr>
            <p:spPr>
              <a:xfrm>
                <a:off x="2806995" y="3072809"/>
                <a:ext cx="499730"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2796362" y="3482164"/>
                <a:ext cx="499730" cy="0"/>
              </a:xfrm>
              <a:prstGeom prst="line">
                <a:avLst/>
              </a:prstGeom>
              <a:ln w="57150"/>
            </p:spPr>
            <p:style>
              <a:lnRef idx="1">
                <a:schemeClr val="accent1"/>
              </a:lnRef>
              <a:fillRef idx="0">
                <a:schemeClr val="accent1"/>
              </a:fillRef>
              <a:effectRef idx="0">
                <a:schemeClr val="accent1"/>
              </a:effectRef>
              <a:fontRef idx="minor">
                <a:schemeClr val="tx1"/>
              </a:fontRef>
            </p:style>
          </p:cxnSp>
        </p:grpSp>
        <p:cxnSp>
          <p:nvCxnSpPr>
            <p:cNvPr id="16" name="直線接點 15"/>
            <p:cNvCxnSpPr/>
            <p:nvPr/>
          </p:nvCxnSpPr>
          <p:spPr>
            <a:xfrm flipV="1">
              <a:off x="4577317" y="447116"/>
              <a:ext cx="10633" cy="178517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18" name="直線接點 17"/>
            <p:cNvCxnSpPr/>
            <p:nvPr/>
          </p:nvCxnSpPr>
          <p:spPr>
            <a:xfrm>
              <a:off x="4577317" y="2641645"/>
              <a:ext cx="10633" cy="3853754"/>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4587950" y="447116"/>
              <a:ext cx="3331355" cy="0"/>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2" name="直線接點 21"/>
            <p:cNvCxnSpPr/>
            <p:nvPr/>
          </p:nvCxnSpPr>
          <p:spPr>
            <a:xfrm>
              <a:off x="7919305" y="447116"/>
              <a:ext cx="0" cy="607009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4" name="直線接點 23"/>
            <p:cNvCxnSpPr/>
            <p:nvPr/>
          </p:nvCxnSpPr>
          <p:spPr>
            <a:xfrm>
              <a:off x="4577317" y="6484766"/>
              <a:ext cx="3341988" cy="0"/>
            </a:xfrm>
            <a:prstGeom prst="line">
              <a:avLst/>
            </a:prstGeom>
            <a:ln w="57150"/>
          </p:spPr>
          <p:style>
            <a:lnRef idx="1">
              <a:schemeClr val="accent1"/>
            </a:lnRef>
            <a:fillRef idx="0">
              <a:schemeClr val="accent1"/>
            </a:fillRef>
            <a:effectRef idx="0">
              <a:schemeClr val="accent1"/>
            </a:effectRef>
            <a:fontRef idx="minor">
              <a:schemeClr val="tx1"/>
            </a:fontRef>
          </p:style>
        </p:cxnSp>
      </p:grpSp>
      <p:sp>
        <p:nvSpPr>
          <p:cNvPr id="30" name="向上箭號圖說文字 29"/>
          <p:cNvSpPr/>
          <p:nvPr/>
        </p:nvSpPr>
        <p:spPr>
          <a:xfrm>
            <a:off x="4689078" y="4009465"/>
            <a:ext cx="3072034" cy="1785279"/>
          </a:xfrm>
          <a:prstGeom prst="upArrowCallou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u="sng" dirty="0" smtClean="0">
                <a:latin typeface="微軟正黑體" panose="020B0604030504040204" pitchFamily="34" charset="-120"/>
                <a:ea typeface="微軟正黑體" panose="020B0604030504040204" pitchFamily="34" charset="-120"/>
              </a:rPr>
              <a:t>依照綜合業務組規定：</a:t>
            </a:r>
            <a:r>
              <a:rPr lang="en-US" altLang="zh-TW" b="1" u="sng" dirty="0" smtClean="0">
                <a:latin typeface="微軟正黑體" panose="020B0604030504040204" pitchFamily="34" charset="-120"/>
                <a:ea typeface="微軟正黑體" panose="020B0604030504040204" pitchFamily="34" charset="-120"/>
              </a:rPr>
              <a:t/>
            </a:r>
            <a:br>
              <a:rPr lang="en-US" altLang="zh-TW" b="1" u="sng" dirty="0" smtClean="0">
                <a:latin typeface="微軟正黑體" panose="020B0604030504040204" pitchFamily="34" charset="-120"/>
                <a:ea typeface="微軟正黑體" panose="020B0604030504040204" pitchFamily="34" charset="-120"/>
              </a:rPr>
            </a:br>
            <a:r>
              <a:rPr lang="zh-TW" altLang="en-US" b="1" u="sng" dirty="0" smtClean="0">
                <a:latin typeface="微軟正黑體" panose="020B0604030504040204" pitchFamily="34" charset="-120"/>
                <a:ea typeface="微軟正黑體" panose="020B0604030504040204" pitchFamily="34" charset="-120"/>
              </a:rPr>
              <a:t>僅能排除參考書目。</a:t>
            </a:r>
            <a:endParaRPr lang="zh-TW" altLang="en-US" b="1" u="sng"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99233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900" decel="100000" fill="hold"/>
                                        <p:tgtEl>
                                          <p:spTgt spid="2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en-US" altLang="zh-TW" dirty="0" err="1" smtClean="0">
                <a:latin typeface="Microsoft JhengHei" charset="-120"/>
                <a:ea typeface="Microsoft JhengHei" charset="-120"/>
                <a:cs typeface="Microsoft JhengHei" charset="-120"/>
              </a:rPr>
              <a:t>Turnitin</a:t>
            </a:r>
            <a:r>
              <a:rPr kumimoji="1" lang="zh-TW" altLang="en-US" dirty="0" smtClean="0">
                <a:latin typeface="Microsoft JhengHei" charset="-120"/>
                <a:ea typeface="Microsoft JhengHei" charset="-120"/>
                <a:cs typeface="Microsoft JhengHei" charset="-120"/>
              </a:rPr>
              <a:t>可以用來</a:t>
            </a:r>
            <a:r>
              <a:rPr kumimoji="1" lang="en-US" altLang="zh-TW" dirty="0" smtClean="0">
                <a:latin typeface="Microsoft JhengHei" charset="-120"/>
                <a:ea typeface="Microsoft JhengHei" charset="-120"/>
                <a:cs typeface="Microsoft JhengHei" charset="-120"/>
              </a:rPr>
              <a:t>…</a:t>
            </a:r>
            <a:endParaRPr kumimoji="1" lang="zh-TW" altLang="en-US" dirty="0">
              <a:latin typeface="Microsoft JhengHei" charset="-120"/>
              <a:ea typeface="Microsoft JhengHei" charset="-120"/>
              <a:cs typeface="Microsoft JhengHei" charset="-120"/>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341857853"/>
              </p:ext>
            </p:extLst>
          </p:nvPr>
        </p:nvGraphicFramePr>
        <p:xfrm>
          <a:off x="1031358" y="1701210"/>
          <a:ext cx="10536864" cy="4487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475760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30988" y="-1"/>
            <a:ext cx="3648075" cy="6858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698426" y="164805"/>
            <a:ext cx="2608300"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下載報告</a:t>
            </a:r>
            <a:endParaRPr lang="zh-TW" altLang="en-US" sz="3600" dirty="0">
              <a:latin typeface="微軟正黑體" panose="020B0604030504040204" pitchFamily="34" charset="-120"/>
              <a:ea typeface="微軟正黑體" panose="020B0604030504040204" pitchFamily="34" charset="-120"/>
            </a:endParaRPr>
          </a:p>
        </p:txBody>
      </p:sp>
      <p:sp>
        <p:nvSpPr>
          <p:cNvPr id="6" name="矩形 5"/>
          <p:cNvSpPr/>
          <p:nvPr/>
        </p:nvSpPr>
        <p:spPr>
          <a:xfrm>
            <a:off x="3930988" y="3902149"/>
            <a:ext cx="659216" cy="5149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08416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926"/>
          <a:stretch/>
        </p:blipFill>
        <p:spPr bwMode="auto">
          <a:xfrm>
            <a:off x="701748" y="0"/>
            <a:ext cx="1113396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矩形 4"/>
          <p:cNvSpPr/>
          <p:nvPr/>
        </p:nvSpPr>
        <p:spPr>
          <a:xfrm>
            <a:off x="4366922" y="3051544"/>
            <a:ext cx="1076947" cy="514906"/>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698426" y="164805"/>
            <a:ext cx="2608300"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下載報告</a:t>
            </a:r>
            <a:endParaRPr lang="zh-TW" altLang="en-US" sz="36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75817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900" decel="100000" fill="hold"/>
                                        <p:tgtEl>
                                          <p:spTgt spid="5"/>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962" y="1195286"/>
            <a:ext cx="4087953" cy="566271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6" name="矩形 5"/>
          <p:cNvSpPr/>
          <p:nvPr/>
        </p:nvSpPr>
        <p:spPr>
          <a:xfrm>
            <a:off x="698426" y="164805"/>
            <a:ext cx="2608300" cy="86123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dirty="0" smtClean="0">
                <a:latin typeface="微軟正黑體" panose="020B0604030504040204" pitchFamily="34" charset="-120"/>
                <a:ea typeface="微軟正黑體" panose="020B0604030504040204" pitchFamily="34" charset="-120"/>
              </a:rPr>
              <a:t>下載報告</a:t>
            </a:r>
            <a:endParaRPr lang="zh-TW" altLang="en-US" sz="3600" dirty="0">
              <a:latin typeface="微軟正黑體" panose="020B0604030504040204" pitchFamily="34" charset="-120"/>
              <a:ea typeface="微軟正黑體" panose="020B0604030504040204" pitchFamily="34" charset="-120"/>
            </a:endParaRPr>
          </a:p>
        </p:txBody>
      </p:sp>
      <p:pic>
        <p:nvPicPr>
          <p:cNvPr id="7" name="圖片 6"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3009" y="-3097"/>
            <a:ext cx="4800917" cy="6834691"/>
          </a:xfrm>
          <a:prstGeom prst="rect">
            <a:avLst/>
          </a:prstGeom>
          <a:ln>
            <a:solidFill>
              <a:schemeClr val="tx1"/>
            </a:solidFill>
          </a:ln>
        </p:spPr>
      </p:pic>
    </p:spTree>
    <p:extLst>
      <p:ext uri="{BB962C8B-B14F-4D97-AF65-F5344CB8AC3E}">
        <p14:creationId xmlns:p14="http://schemas.microsoft.com/office/powerpoint/2010/main" val="220193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endParaRPr lang="zh-TW" altLang="en-US" dirty="0">
              <a:latin typeface="微軟正黑體" panose="020B0604030504040204" pitchFamily="34" charset="-120"/>
              <a:ea typeface="微軟正黑體" panose="020B0604030504040204" pitchFamily="34" charset="-120"/>
            </a:endParaRPr>
          </a:p>
        </p:txBody>
      </p:sp>
      <p:sp>
        <p:nvSpPr>
          <p:cNvPr id="5" name="文字版面配置區 4"/>
          <p:cNvSpPr>
            <a:spLocks noGrp="1"/>
          </p:cNvSpPr>
          <p:nvPr>
            <p:ph type="body" idx="1"/>
          </p:nvPr>
        </p:nvSpPr>
        <p:spPr>
          <a:xfrm>
            <a:off x="765025" y="4216327"/>
            <a:ext cx="9612971" cy="1280705"/>
          </a:xfrm>
        </p:spPr>
        <p:txBody>
          <a:bodyPr>
            <a:noAutofit/>
          </a:bodyPr>
          <a:lstStyle/>
          <a:p>
            <a:endParaRPr lang="en-US" altLang="zh-TW" sz="1200" dirty="0">
              <a:latin typeface="微軟正黑體" panose="020B0604030504040204" pitchFamily="34" charset="-120"/>
              <a:ea typeface="微軟正黑體" panose="020B0604030504040204" pitchFamily="34" charset="-120"/>
            </a:endParaRPr>
          </a:p>
          <a:p>
            <a:endParaRPr lang="en-US" altLang="zh-TW" sz="1200" dirty="0" smtClean="0">
              <a:latin typeface="微軟正黑體" panose="020B0604030504040204" pitchFamily="34" charset="-120"/>
              <a:ea typeface="微軟正黑體" panose="020B0604030504040204" pitchFamily="34" charset="-120"/>
            </a:endParaRPr>
          </a:p>
          <a:p>
            <a:endParaRPr lang="en-US" altLang="zh-TW" sz="1200" dirty="0" smtClean="0">
              <a:latin typeface="微軟正黑體" panose="020B0604030504040204" pitchFamily="34" charset="-120"/>
              <a:ea typeface="微軟正黑體" panose="020B0604030504040204" pitchFamily="34" charset="-120"/>
            </a:endParaRPr>
          </a:p>
          <a:p>
            <a:r>
              <a:rPr lang="en-US" altLang="zh-TW" sz="1200" dirty="0" smtClean="0">
                <a:latin typeface="微軟正黑體" panose="020B0604030504040204" pitchFamily="34" charset="-120"/>
                <a:ea typeface="微軟正黑體" panose="020B0604030504040204" pitchFamily="34" charset="-120"/>
              </a:rPr>
              <a:t/>
            </a:r>
            <a:br>
              <a:rPr lang="en-US" altLang="zh-TW" sz="1200" dirty="0" smtClean="0">
                <a:latin typeface="微軟正黑體" panose="020B0604030504040204" pitchFamily="34" charset="-120"/>
                <a:ea typeface="微軟正黑體" panose="020B0604030504040204" pitchFamily="34" charset="-120"/>
              </a:rPr>
            </a:br>
            <a:r>
              <a:rPr lang="zh-TW" altLang="en-US" sz="1200" dirty="0" smtClean="0">
                <a:latin typeface="微軟正黑體" panose="020B0604030504040204" pitchFamily="34" charset="-120"/>
                <a:ea typeface="微軟正黑體" panose="020B0604030504040204" pitchFamily="34" charset="-120"/>
              </a:rPr>
              <a:t>任何</a:t>
            </a:r>
            <a:r>
              <a:rPr lang="zh-TW" altLang="en-US" sz="1200" dirty="0">
                <a:latin typeface="微軟正黑體" panose="020B0604030504040204" pitchFamily="34" charset="-120"/>
                <a:ea typeface="微軟正黑體" panose="020B0604030504040204" pitchFamily="34" charset="-120"/>
              </a:rPr>
              <a:t>問題請洽蓋夏圖書館知識服務組    </a:t>
            </a:r>
          </a:p>
          <a:p>
            <a:r>
              <a:rPr lang="zh-TW" altLang="en-US" sz="1200" dirty="0">
                <a:latin typeface="微軟正黑體" panose="020B0604030504040204" pitchFamily="34" charset="-120"/>
                <a:ea typeface="微軟正黑體" panose="020B0604030504040204" pitchFamily="34" charset="-120"/>
              </a:rPr>
              <a:t> </a:t>
            </a:r>
            <a:r>
              <a:rPr lang="en-US" altLang="zh-TW" sz="1200" dirty="0">
                <a:latin typeface="微軟正黑體" panose="020B0604030504040204" pitchFamily="34" charset="-120"/>
                <a:ea typeface="微軟正黑體" panose="020B0604030504040204" pitchFamily="34" charset="-120"/>
              </a:rPr>
              <a:t>(</a:t>
            </a:r>
            <a:r>
              <a:rPr lang="en-US" altLang="zh-TW" sz="1200" dirty="0" smtClean="0">
                <a:latin typeface="微軟正黑體" panose="020B0604030504040204" pitchFamily="34" charset="-120"/>
                <a:ea typeface="微軟正黑體" panose="020B0604030504040204" pitchFamily="34" charset="-120"/>
              </a:rPr>
              <a:t>04)26328001</a:t>
            </a:r>
            <a:r>
              <a:rPr lang="zh-TW" altLang="en-US" sz="1200" dirty="0" smtClean="0">
                <a:latin typeface="微軟正黑體" panose="020B0604030504040204" pitchFamily="34" charset="-120"/>
                <a:ea typeface="微軟正黑體" panose="020B0604030504040204" pitchFamily="34" charset="-120"/>
              </a:rPr>
              <a:t> </a:t>
            </a:r>
            <a:r>
              <a:rPr lang="zh-TW" altLang="en-US" sz="1200" dirty="0">
                <a:latin typeface="微軟正黑體" panose="020B0604030504040204" pitchFamily="34" charset="-120"/>
                <a:ea typeface="微軟正黑體" panose="020B0604030504040204" pitchFamily="34" charset="-120"/>
              </a:rPr>
              <a:t>分機</a:t>
            </a:r>
            <a:r>
              <a:rPr lang="en-US" altLang="zh-TW" sz="1200" dirty="0" smtClean="0">
                <a:latin typeface="微軟正黑體" panose="020B0604030504040204" pitchFamily="34" charset="-120"/>
                <a:ea typeface="微軟正黑體" panose="020B0604030504040204" pitchFamily="34" charset="-120"/>
              </a:rPr>
              <a:t>11633</a:t>
            </a:r>
            <a:endParaRPr lang="en-US" altLang="zh-TW" sz="1200" dirty="0">
              <a:latin typeface="微軟正黑體" panose="020B0604030504040204" pitchFamily="34" charset="-120"/>
              <a:ea typeface="微軟正黑體" panose="020B0604030504040204" pitchFamily="34" charset="-120"/>
            </a:endParaRPr>
          </a:p>
        </p:txBody>
      </p:sp>
      <p:sp>
        <p:nvSpPr>
          <p:cNvPr id="2" name="文字方塊 1"/>
          <p:cNvSpPr txBox="1"/>
          <p:nvPr/>
        </p:nvSpPr>
        <p:spPr>
          <a:xfrm>
            <a:off x="350875" y="4516858"/>
            <a:ext cx="6107762" cy="1569660"/>
          </a:xfrm>
          <a:prstGeom prst="rect">
            <a:avLst/>
          </a:prstGeom>
          <a:noFill/>
        </p:spPr>
        <p:txBody>
          <a:bodyPr wrap="none" rtlCol="0">
            <a:spAutoFit/>
          </a:bodyPr>
          <a:lstStyle/>
          <a:p>
            <a:r>
              <a:rPr lang="en-US" altLang="zh-TW" sz="9600" dirty="0" smtClean="0">
                <a:latin typeface="Kozuka Gothic Pr6N B" pitchFamily="34" charset="-128"/>
                <a:ea typeface="Kozuka Gothic Pr6N B" pitchFamily="34" charset="-128"/>
              </a:rPr>
              <a:t>Thank you</a:t>
            </a:r>
            <a:endParaRPr lang="zh-TW" altLang="en-US" sz="9600" dirty="0">
              <a:latin typeface="Kozuka Gothic Pr6N B" pitchFamily="34" charset="-128"/>
              <a:ea typeface="Kozuka Gothic Pr6N B" pitchFamily="34" charset="-128"/>
            </a:endParaRPr>
          </a:p>
        </p:txBody>
      </p:sp>
      <p:sp>
        <p:nvSpPr>
          <p:cNvPr id="6" name="文字方塊 5"/>
          <p:cNvSpPr txBox="1"/>
          <p:nvPr/>
        </p:nvSpPr>
        <p:spPr>
          <a:xfrm>
            <a:off x="308351" y="4473077"/>
            <a:ext cx="6107762" cy="1569660"/>
          </a:xfrm>
          <a:prstGeom prst="rect">
            <a:avLst/>
          </a:prstGeom>
          <a:noFill/>
        </p:spPr>
        <p:txBody>
          <a:bodyPr wrap="none" rtlCol="0">
            <a:spAutoFit/>
          </a:bodyPr>
          <a:lstStyle/>
          <a:p>
            <a:r>
              <a:rPr lang="en-US" altLang="zh-TW" sz="9600" dirty="0" smtClean="0">
                <a:solidFill>
                  <a:schemeClr val="accent1"/>
                </a:solidFill>
                <a:latin typeface="Kozuka Gothic Pr6N B" pitchFamily="34" charset="-128"/>
                <a:ea typeface="Kozuka Gothic Pr6N B" pitchFamily="34" charset="-128"/>
              </a:rPr>
              <a:t>Thank you</a:t>
            </a:r>
            <a:endParaRPr lang="zh-TW" altLang="en-US" sz="9600" dirty="0">
              <a:solidFill>
                <a:schemeClr val="accent1"/>
              </a:solidFill>
              <a:latin typeface="Kozuka Gothic Pr6N B" pitchFamily="34" charset="-128"/>
              <a:ea typeface="Kozuka Gothic Pr6N B" pitchFamily="34" charset="-128"/>
            </a:endParaRPr>
          </a:p>
        </p:txBody>
      </p:sp>
    </p:spTree>
    <p:extLst>
      <p:ext uri="{BB962C8B-B14F-4D97-AF65-F5344CB8AC3E}">
        <p14:creationId xmlns:p14="http://schemas.microsoft.com/office/powerpoint/2010/main" val="3796306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6234" y="0"/>
            <a:ext cx="9159531" cy="6858000"/>
          </a:xfrm>
          <a:prstGeom prst="rect">
            <a:avLst/>
          </a:prstGeom>
        </p:spPr>
      </p:pic>
      <p:sp>
        <p:nvSpPr>
          <p:cNvPr id="6" name="矩形 5"/>
          <p:cNvSpPr/>
          <p:nvPr/>
        </p:nvSpPr>
        <p:spPr>
          <a:xfrm>
            <a:off x="2955852" y="3810000"/>
            <a:ext cx="7198242"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2955853" y="4097079"/>
            <a:ext cx="1924492"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63971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畫面剪輯"/>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7072" y="671127"/>
            <a:ext cx="9897856" cy="5515745"/>
          </a:xfrm>
          <a:prstGeom prst="rect">
            <a:avLst/>
          </a:prstGeom>
        </p:spPr>
      </p:pic>
      <p:sp>
        <p:nvSpPr>
          <p:cNvPr id="3" name="矩形 2"/>
          <p:cNvSpPr/>
          <p:nvPr/>
        </p:nvSpPr>
        <p:spPr>
          <a:xfrm>
            <a:off x="2753833" y="4137834"/>
            <a:ext cx="7442790"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p:cNvSpPr/>
          <p:nvPr/>
        </p:nvSpPr>
        <p:spPr>
          <a:xfrm>
            <a:off x="2753833" y="4446179"/>
            <a:ext cx="5677786"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2753833" y="4821851"/>
            <a:ext cx="7442790"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2753833" y="5130202"/>
            <a:ext cx="6602818" cy="287079"/>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descr="畫面剪輯"/>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74710" y="0"/>
            <a:ext cx="4817290" cy="6858000"/>
          </a:xfrm>
          <a:prstGeom prst="rect">
            <a:avLst/>
          </a:prstGeom>
          <a:ln>
            <a:solidFill>
              <a:schemeClr val="tx1"/>
            </a:solidFill>
          </a:ln>
        </p:spPr>
      </p:pic>
    </p:spTree>
    <p:extLst>
      <p:ext uri="{BB962C8B-B14F-4D97-AF65-F5344CB8AC3E}">
        <p14:creationId xmlns:p14="http://schemas.microsoft.com/office/powerpoint/2010/main" val="1763415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74006" y="0"/>
            <a:ext cx="4843987" cy="6858000"/>
          </a:xfrm>
          <a:prstGeom prst="rect">
            <a:avLst/>
          </a:prstGeom>
        </p:spPr>
      </p:pic>
    </p:spTree>
    <p:extLst>
      <p:ext uri="{BB962C8B-B14F-4D97-AF65-F5344CB8AC3E}">
        <p14:creationId xmlns:p14="http://schemas.microsoft.com/office/powerpoint/2010/main" val="7767502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latin typeface="Microsoft JhengHei" charset="-120"/>
                <a:ea typeface="Microsoft JhengHei" charset="-120"/>
                <a:cs typeface="Microsoft JhengHei" charset="-120"/>
              </a:rPr>
              <a:t>支援多國語言</a:t>
            </a:r>
          </a:p>
        </p:txBody>
      </p:sp>
      <p:sp>
        <p:nvSpPr>
          <p:cNvPr id="3" name="內容版面配置區 2"/>
          <p:cNvSpPr>
            <a:spLocks noGrp="1"/>
          </p:cNvSpPr>
          <p:nvPr>
            <p:ph idx="1"/>
          </p:nvPr>
        </p:nvSpPr>
        <p:spPr>
          <a:xfrm>
            <a:off x="1371600" y="2065375"/>
            <a:ext cx="9601200" cy="3581400"/>
          </a:xfrm>
        </p:spPr>
        <p:txBody>
          <a:bodyPr/>
          <a:lstStyle/>
          <a:p>
            <a:endParaRPr lang="zh-TW" altLang="en-US"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上傳文章內容可支援</a:t>
            </a:r>
            <a:r>
              <a:rPr lang="en-US" altLang="zh-TW" dirty="0">
                <a:latin typeface="微軟正黑體" panose="020B0604030504040204" pitchFamily="34" charset="-120"/>
                <a:ea typeface="微軟正黑體" panose="020B0604030504040204" pitchFamily="34" charset="-120"/>
              </a:rPr>
              <a:t>30 </a:t>
            </a:r>
            <a:r>
              <a:rPr lang="zh-TW" altLang="en-US" dirty="0">
                <a:latin typeface="微軟正黑體" panose="020B0604030504040204" pitchFamily="34" charset="-120"/>
                <a:ea typeface="微軟正黑體" panose="020B0604030504040204" pitchFamily="34" charset="-120"/>
              </a:rPr>
              <a:t>種</a:t>
            </a:r>
            <a:r>
              <a:rPr lang="zh-TW" altLang="en-US" dirty="0" smtClean="0">
                <a:latin typeface="微軟正黑體" panose="020B0604030504040204" pitchFamily="34" charset="-120"/>
                <a:ea typeface="微軟正黑體" panose="020B0604030504040204" pitchFamily="34" charset="-120"/>
              </a:rPr>
              <a:t>語言</a:t>
            </a:r>
            <a:endParaRPr lang="en-US" altLang="zh-TW" dirty="0" smtClean="0">
              <a:latin typeface="微軟正黑體" panose="020B0604030504040204" pitchFamily="34" charset="-120"/>
              <a:ea typeface="微軟正黑體" panose="020B0604030504040204" pitchFamily="34" charset="-120"/>
            </a:endParaRPr>
          </a:p>
          <a:p>
            <a:pPr marL="0" indent="0">
              <a:buNone/>
            </a:pPr>
            <a:r>
              <a:rPr lang="en-US" altLang="zh-TW" dirty="0" smtClean="0">
                <a:latin typeface="微軟正黑體" panose="020B0604030504040204" pitchFamily="34" charset="-120"/>
                <a:ea typeface="微軟正黑體" panose="020B0604030504040204" pitchFamily="34" charset="-120"/>
              </a:rPr>
              <a:t>Chinese </a:t>
            </a:r>
            <a:r>
              <a:rPr lang="en-US" altLang="zh-TW" dirty="0">
                <a:latin typeface="微軟正黑體" panose="020B0604030504040204" pitchFamily="34" charset="-120"/>
                <a:ea typeface="微軟正黑體" panose="020B0604030504040204" pitchFamily="34" charset="-120"/>
              </a:rPr>
              <a:t>(simplified and traditional), Japanese, Thai, Korean, Catalan, Croatian, Czech, Danish, Dutch, Finnish, French, German, Hungarian, Italian, Norwegian (Bokmal, Nynorsk), Polish, Portuguese, Romanian, Serbian, Slovak, Slovenian, Spanish, Swedish, Arabic, Greek, Hebrew, Farsi, Russian, and Turkish</a:t>
            </a:r>
          </a:p>
          <a:p>
            <a:endParaRPr lang="en-US" altLang="zh-TW" dirty="0">
              <a:latin typeface="微軟正黑體" panose="020B0604030504040204" pitchFamily="34" charset="-120"/>
              <a:ea typeface="微軟正黑體" panose="020B0604030504040204" pitchFamily="34" charset="-120"/>
            </a:endParaRPr>
          </a:p>
          <a:p>
            <a:r>
              <a:rPr lang="en-US" altLang="zh-TW" dirty="0" err="1">
                <a:latin typeface="微軟正黑體" panose="020B0604030504040204" pitchFamily="34" charset="-120"/>
                <a:ea typeface="微軟正黑體" panose="020B0604030504040204" pitchFamily="34" charset="-120"/>
              </a:rPr>
              <a:t>Turnitin</a:t>
            </a:r>
            <a:r>
              <a:rPr lang="zh-TW" altLang="en-US" dirty="0">
                <a:latin typeface="微軟正黑體" panose="020B0604030504040204" pitchFamily="34" charset="-120"/>
                <a:ea typeface="微軟正黑體" panose="020B0604030504040204" pitchFamily="34" charset="-120"/>
              </a:rPr>
              <a:t>操作平台介面可切換</a:t>
            </a:r>
            <a:r>
              <a:rPr lang="en-US" altLang="zh-TW" dirty="0">
                <a:latin typeface="微軟正黑體" panose="020B0604030504040204" pitchFamily="34" charset="-120"/>
                <a:ea typeface="微軟正黑體" panose="020B0604030504040204" pitchFamily="34" charset="-120"/>
              </a:rPr>
              <a:t>19</a:t>
            </a:r>
            <a:r>
              <a:rPr lang="zh-TW" altLang="en-US" dirty="0">
                <a:latin typeface="微軟正黑體" panose="020B0604030504040204" pitchFamily="34" charset="-120"/>
                <a:ea typeface="微軟正黑體" panose="020B0604030504040204" pitchFamily="34" charset="-120"/>
              </a:rPr>
              <a:t>種語言</a:t>
            </a:r>
          </a:p>
          <a:p>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79105419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71600" y="590107"/>
            <a:ext cx="9601200" cy="1485900"/>
          </a:xfrm>
        </p:spPr>
        <p:txBody>
          <a:bodyPr/>
          <a:lstStyle/>
          <a:p>
            <a:r>
              <a:rPr lang="en-US" altLang="zh-TW" dirty="0" err="1">
                <a:latin typeface="微軟正黑體" panose="020B0604030504040204" pitchFamily="34" charset="-120"/>
                <a:ea typeface="微軟正黑體" panose="020B0604030504040204" pitchFamily="34" charset="-120"/>
              </a:rPr>
              <a:t>Turnitin</a:t>
            </a:r>
            <a:r>
              <a:rPr lang="en-US" altLang="zh-TW" dirty="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上傳須知</a:t>
            </a:r>
          </a:p>
        </p:txBody>
      </p:sp>
      <p:sp>
        <p:nvSpPr>
          <p:cNvPr id="3" name="內容版面配置區 2"/>
          <p:cNvSpPr>
            <a:spLocks noGrp="1"/>
          </p:cNvSpPr>
          <p:nvPr>
            <p:ph idx="1"/>
          </p:nvPr>
        </p:nvSpPr>
        <p:spPr>
          <a:xfrm>
            <a:off x="1371600" y="1818168"/>
            <a:ext cx="9601200" cy="4529469"/>
          </a:xfrm>
        </p:spPr>
        <p:txBody>
          <a:bodyPr>
            <a:normAutofit/>
          </a:bodyPr>
          <a:lstStyle/>
          <a:p>
            <a:r>
              <a:rPr lang="zh-TW" altLang="en-US" dirty="0" smtClean="0">
                <a:latin typeface="微軟正黑體" panose="020B0604030504040204" pitchFamily="34" charset="-120"/>
                <a:ea typeface="微軟正黑體" panose="020B0604030504040204" pitchFamily="34" charset="-120"/>
              </a:rPr>
              <a:t>圖</a:t>
            </a:r>
            <a:r>
              <a:rPr lang="zh-TW" altLang="en-US" dirty="0">
                <a:latin typeface="微軟正黑體" panose="020B0604030504040204" pitchFamily="34" charset="-120"/>
                <a:ea typeface="微軟正黑體" panose="020B0604030504040204" pitchFamily="34" charset="-120"/>
              </a:rPr>
              <a:t>檔無法</a:t>
            </a:r>
            <a:r>
              <a:rPr lang="zh-TW" altLang="en-US" dirty="0" smtClean="0">
                <a:latin typeface="微軟正黑體" panose="020B0604030504040204" pitchFamily="34" charset="-120"/>
                <a:ea typeface="微軟正黑體" panose="020B0604030504040204" pitchFamily="34" charset="-120"/>
              </a:rPr>
              <a:t>比對。</a:t>
            </a:r>
            <a:endParaRPr lang="en-US" altLang="zh-TW" dirty="0" smtClean="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檔案</a:t>
            </a:r>
            <a:r>
              <a:rPr lang="zh-TW" altLang="en-US" dirty="0" smtClean="0">
                <a:latin typeface="微軟正黑體" panose="020B0604030504040204" pitchFamily="34" charset="-120"/>
                <a:ea typeface="微軟正黑體" panose="020B0604030504040204" pitchFamily="34" charset="-120"/>
              </a:rPr>
              <a:t>格式－</a:t>
            </a:r>
            <a:r>
              <a:rPr lang="en-US" altLang="zh-TW" dirty="0" smtClean="0">
                <a:latin typeface="微軟正黑體" panose="020B0604030504040204" pitchFamily="34" charset="-120"/>
                <a:ea typeface="微軟正黑體" panose="020B0604030504040204" pitchFamily="34" charset="-120"/>
              </a:rPr>
              <a:t>Microsoft </a:t>
            </a:r>
            <a:r>
              <a:rPr lang="en-US" altLang="zh-TW" dirty="0">
                <a:latin typeface="微軟正黑體" panose="020B0604030504040204" pitchFamily="34" charset="-120"/>
                <a:ea typeface="微軟正黑體" panose="020B0604030504040204" pitchFamily="34" charset="-120"/>
              </a:rPr>
              <a:t>Word, Excel, PowerPoint, WordPerfect, PostScript, PDF, HTML, RTF, OpenOffice (ODT), Hangul (HWP), Google Docs, </a:t>
            </a:r>
            <a:r>
              <a:rPr lang="zh-TW" altLang="en-US" dirty="0">
                <a:latin typeface="微軟正黑體" panose="020B0604030504040204" pitchFamily="34" charset="-120"/>
                <a:ea typeface="微軟正黑體" panose="020B0604030504040204" pitchFamily="34" charset="-120"/>
              </a:rPr>
              <a:t>和純</a:t>
            </a:r>
            <a:r>
              <a:rPr lang="zh-TW" altLang="en-US" dirty="0" smtClean="0">
                <a:latin typeface="微軟正黑體" panose="020B0604030504040204" pitchFamily="34" charset="-120"/>
                <a:ea typeface="微軟正黑體" panose="020B0604030504040204" pitchFamily="34" charset="-120"/>
              </a:rPr>
              <a:t>文字。</a:t>
            </a:r>
            <a:endParaRPr lang="en-US" altLang="zh-TW" dirty="0" smtClean="0">
              <a:latin typeface="微軟正黑體" panose="020B0604030504040204" pitchFamily="34" charset="-120"/>
              <a:ea typeface="微軟正黑體" panose="020B0604030504040204" pitchFamily="34" charset="-120"/>
            </a:endParaRPr>
          </a:p>
          <a:p>
            <a:endParaRPr lang="zh-TW" altLang="en-US"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上傳</a:t>
            </a:r>
            <a:r>
              <a:rPr lang="zh-TW" altLang="en-US" dirty="0" smtClean="0">
                <a:latin typeface="微軟正黑體" panose="020B0604030504040204" pitchFamily="34" charset="-120"/>
                <a:ea typeface="微軟正黑體" panose="020B0604030504040204" pitchFamily="34" charset="-120"/>
              </a:rPr>
              <a:t>限制</a:t>
            </a:r>
            <a:r>
              <a:rPr lang="zh-TW" altLang="en-US"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檔案</a:t>
            </a:r>
            <a:r>
              <a:rPr lang="zh-TW" altLang="en-US" dirty="0">
                <a:latin typeface="微軟正黑體" panose="020B0604030504040204" pitchFamily="34" charset="-120"/>
                <a:ea typeface="微軟正黑體" panose="020B0604030504040204" pitchFamily="34" charset="-120"/>
              </a:rPr>
              <a:t>大小上限為</a:t>
            </a:r>
            <a:r>
              <a:rPr lang="en-US" altLang="zh-TW" dirty="0">
                <a:latin typeface="微軟正黑體" panose="020B0604030504040204" pitchFamily="34" charset="-120"/>
                <a:ea typeface="微軟正黑體" panose="020B0604030504040204" pitchFamily="34" charset="-120"/>
              </a:rPr>
              <a:t>20 </a:t>
            </a:r>
            <a:r>
              <a:rPr lang="en-US" altLang="zh-TW" dirty="0" smtClean="0">
                <a:latin typeface="微軟正黑體" panose="020B0604030504040204" pitchFamily="34" charset="-120"/>
                <a:ea typeface="微軟正黑體" panose="020B0604030504040204" pitchFamily="34" charset="-120"/>
              </a:rPr>
              <a:t>MB</a:t>
            </a:r>
            <a:r>
              <a:rPr lang="zh-TW" altLang="en-US"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頁數</a:t>
            </a:r>
            <a:r>
              <a:rPr lang="zh-TW" altLang="en-US" dirty="0">
                <a:latin typeface="微軟正黑體" panose="020B0604030504040204" pitchFamily="34" charset="-120"/>
                <a:ea typeface="微軟正黑體" panose="020B0604030504040204" pitchFamily="34" charset="-120"/>
              </a:rPr>
              <a:t>上限為 </a:t>
            </a:r>
            <a:r>
              <a:rPr lang="en-US" altLang="zh-TW" dirty="0">
                <a:latin typeface="微軟正黑體" panose="020B0604030504040204" pitchFamily="34" charset="-120"/>
                <a:ea typeface="微軟正黑體" panose="020B0604030504040204" pitchFamily="34" charset="-120"/>
              </a:rPr>
              <a:t>400 </a:t>
            </a:r>
            <a:r>
              <a:rPr lang="zh-TW" altLang="en-US" dirty="0">
                <a:latin typeface="微軟正黑體" panose="020B0604030504040204" pitchFamily="34" charset="-120"/>
                <a:ea typeface="微軟正黑體" panose="020B0604030504040204" pitchFamily="34" charset="-120"/>
              </a:rPr>
              <a:t>頁</a:t>
            </a:r>
            <a:r>
              <a:rPr lang="zh-TW" altLang="en-US" dirty="0" smtClean="0">
                <a:latin typeface="微軟正黑體" panose="020B0604030504040204" pitchFamily="34" charset="-120"/>
                <a:ea typeface="微軟正黑體" panose="020B0604030504040204" pitchFamily="34" charset="-120"/>
              </a:rPr>
              <a:t>。</a:t>
            </a:r>
            <a:endParaRPr lang="en-US" altLang="zh-TW" dirty="0" smtClean="0">
              <a:latin typeface="微軟正黑體" panose="020B0604030504040204" pitchFamily="34" charset="-120"/>
              <a:ea typeface="微軟正黑體" panose="020B0604030504040204" pitchFamily="34" charset="-120"/>
            </a:endParaRPr>
          </a:p>
          <a:p>
            <a:pPr marL="0" indent="0">
              <a:buNone/>
            </a:pPr>
            <a:endParaRPr lang="zh-TW" altLang="en-US" dirty="0" smtClean="0">
              <a:latin typeface="微軟正黑體" panose="020B0604030504040204" pitchFamily="34" charset="-120"/>
              <a:ea typeface="微軟正黑體" panose="020B0604030504040204" pitchFamily="34" charset="-120"/>
            </a:endParaRPr>
          </a:p>
          <a:p>
            <a:r>
              <a:rPr lang="zh-TW" altLang="en-US" dirty="0" smtClean="0">
                <a:latin typeface="微軟正黑體" panose="020B0604030504040204" pitchFamily="34" charset="-120"/>
                <a:ea typeface="微軟正黑體" panose="020B0604030504040204" pitchFamily="34" charset="-120"/>
              </a:rPr>
              <a:t>上</a:t>
            </a:r>
            <a:r>
              <a:rPr lang="zh-TW" altLang="en-US" dirty="0">
                <a:latin typeface="微軟正黑體" panose="020B0604030504040204" pitchFamily="34" charset="-120"/>
                <a:ea typeface="微軟正黑體" panose="020B0604030504040204" pitchFamily="34" charset="-120"/>
              </a:rPr>
              <a:t>傳檔案保存</a:t>
            </a:r>
            <a:r>
              <a:rPr lang="zh-TW" altLang="en-US" dirty="0" smtClean="0">
                <a:latin typeface="微軟正黑體" panose="020B0604030504040204" pitchFamily="34" charset="-120"/>
                <a:ea typeface="微軟正黑體" panose="020B0604030504040204" pitchFamily="34" charset="-120"/>
              </a:rPr>
              <a:t>方式</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pPr marL="0" indent="0">
              <a:buNone/>
            </a:pPr>
            <a:r>
              <a:rPr lang="en-US" altLang="zh-TW" dirty="0" err="1" smtClean="0">
                <a:latin typeface="微軟正黑體" panose="020B0604030504040204" pitchFamily="34" charset="-120"/>
                <a:ea typeface="微軟正黑體" panose="020B0604030504040204" pitchFamily="34" charset="-120"/>
              </a:rPr>
              <a:t>Turnitin</a:t>
            </a:r>
            <a:r>
              <a:rPr lang="en-US" altLang="zh-TW" dirty="0" smtClean="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已獲頒 </a:t>
            </a:r>
            <a:r>
              <a:rPr lang="en-US" altLang="zh-TW" dirty="0" err="1">
                <a:latin typeface="微軟正黑體" panose="020B0604030504040204" pitchFamily="34" charset="-120"/>
                <a:ea typeface="微軟正黑體" panose="020B0604030504040204" pitchFamily="34" charset="-120"/>
              </a:rPr>
              <a:t>TRUSTe</a:t>
            </a:r>
            <a:r>
              <a:rPr lang="en-US" altLang="zh-TW" dirty="0">
                <a:latin typeface="微軟正黑體" panose="020B0604030504040204" pitchFamily="34" charset="-12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的「隱私權標</a:t>
            </a:r>
            <a:r>
              <a:rPr lang="zh-TW" altLang="en-US" dirty="0" smtClean="0">
                <a:latin typeface="微軟正黑體" panose="020B0604030504040204" pitchFamily="34" charset="-120"/>
                <a:ea typeface="微軟正黑體" panose="020B0604030504040204" pitchFamily="34" charset="-120"/>
              </a:rPr>
              <a:t>章</a:t>
            </a:r>
            <a:r>
              <a:rPr lang="zh-TW" altLang="en-US" dirty="0">
                <a:latin typeface="微軟正黑體" panose="020B0604030504040204" pitchFamily="34" charset="-120"/>
                <a:ea typeface="微軟正黑體" panose="020B0604030504040204" pitchFamily="34" charset="-120"/>
              </a:rPr>
              <a:t>」；</a:t>
            </a:r>
            <a:r>
              <a:rPr lang="zh-TW" altLang="en-US" dirty="0" smtClean="0">
                <a:latin typeface="微軟正黑體" panose="020B0604030504040204" pitchFamily="34" charset="-120"/>
                <a:ea typeface="微軟正黑體" panose="020B0604030504040204" pitchFamily="34" charset="-120"/>
              </a:rPr>
              <a:t>當</a:t>
            </a:r>
            <a:r>
              <a:rPr lang="zh-TW" altLang="en-US" dirty="0">
                <a:latin typeface="微軟正黑體" panose="020B0604030504040204" pitchFamily="34" charset="-120"/>
                <a:ea typeface="微軟正黑體" panose="020B0604030504040204" pitchFamily="34" charset="-120"/>
              </a:rPr>
              <a:t>使用者同意將其文章上傳至</a:t>
            </a:r>
            <a:r>
              <a:rPr lang="en-US" altLang="zh-TW" dirty="0" err="1">
                <a:latin typeface="微軟正黑體" panose="020B0604030504040204" pitchFamily="34" charset="-120"/>
                <a:ea typeface="微軟正黑體" panose="020B0604030504040204" pitchFamily="34" charset="-120"/>
              </a:rPr>
              <a:t>Turnitin</a:t>
            </a:r>
            <a:r>
              <a:rPr lang="en-US" altLang="zh-TW" dirty="0">
                <a:latin typeface="微軟正黑體" panose="020B0604030504040204" pitchFamily="34" charset="-120"/>
                <a:ea typeface="微軟正黑體" panose="020B0604030504040204" pitchFamily="34" charset="-120"/>
              </a:rPr>
              <a:t> Server </a:t>
            </a:r>
            <a:r>
              <a:rPr lang="zh-TW" altLang="en-US" dirty="0">
                <a:latin typeface="微軟正黑體" panose="020B0604030504040204" pitchFamily="34" charset="-120"/>
                <a:ea typeface="微軟正黑體" panose="020B0604030504040204" pitchFamily="34" charset="-120"/>
              </a:rPr>
              <a:t>，即表示此文章已成為</a:t>
            </a:r>
            <a:r>
              <a:rPr lang="en-US" altLang="zh-TW" dirty="0" err="1">
                <a:latin typeface="微軟正黑體" panose="020B0604030504040204" pitchFamily="34" charset="-120"/>
                <a:ea typeface="微軟正黑體" panose="020B0604030504040204" pitchFamily="34" charset="-120"/>
              </a:rPr>
              <a:t>Turnitin</a:t>
            </a:r>
            <a:r>
              <a:rPr lang="zh-TW" altLang="en-US" dirty="0">
                <a:latin typeface="微軟正黑體" panose="020B0604030504040204" pitchFamily="34" charset="-120"/>
                <a:ea typeface="微軟正黑體" panose="020B0604030504040204" pitchFamily="34" charset="-120"/>
              </a:rPr>
              <a:t>全球比對資源之一，所有使用者均可以比對到此文章，但若要看到全文則仍須經由原著作者同意</a:t>
            </a:r>
            <a:r>
              <a:rPr lang="zh-TW" altLang="en-US" dirty="0" smtClean="0">
                <a:latin typeface="微軟正黑體" panose="020B0604030504040204" pitchFamily="34" charset="-120"/>
                <a:ea typeface="微軟正黑體" panose="020B0604030504040204" pitchFamily="34" charset="-120"/>
              </a:rPr>
              <a:t>。</a:t>
            </a:r>
            <a:endParaRPr lang="zh-TW" altLang="en-US" dirty="0">
              <a:latin typeface="微軟正黑體" panose="020B0604030504040204" pitchFamily="34" charset="-120"/>
              <a:ea typeface="微軟正黑體" panose="020B0604030504040204" pitchFamily="34" charset="-120"/>
            </a:endParaRPr>
          </a:p>
        </p:txBody>
      </p:sp>
      <p:pic>
        <p:nvPicPr>
          <p:cNvPr id="4" name="Picture 5" descr="TRUSTe"/>
          <p:cNvPicPr>
            <a:picLocks noChangeAspect="1" noChangeArrowheads="1"/>
          </p:cNvPicPr>
          <p:nvPr/>
        </p:nvPicPr>
        <p:blipFill>
          <a:blip r:embed="rId2"/>
          <a:stretch>
            <a:fillRect/>
          </a:stretch>
        </p:blipFill>
        <p:spPr bwMode="auto">
          <a:xfrm>
            <a:off x="5087204" y="4553047"/>
            <a:ext cx="576064" cy="608519"/>
          </a:xfrm>
          <a:prstGeom prst="rect">
            <a:avLst/>
          </a:prstGeom>
          <a:noFill/>
          <a:ln w="222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486253"/>
      </p:ext>
    </p:extLst>
  </p:cSld>
  <p:clrMapOvr>
    <a:masterClrMapping/>
  </p:clrMapOvr>
  <p:timing>
    <p:tnLst>
      <p:par>
        <p:cTn id="1" dur="indefinite" restart="never" nodeType="tmRoot"/>
      </p:par>
    </p:tnLst>
  </p:timing>
</p:sld>
</file>

<file path=ppt/theme/theme1.xml><?xml version="1.0" encoding="utf-8"?>
<a:theme xmlns:a="http://schemas.openxmlformats.org/drawingml/2006/main" name="裁剪">
  <a:themeElements>
    <a:clrScheme name="圖釘">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裁剪">
      <a:majorFont>
        <a:latin typeface="Franklin Gothic Book" panose="020B0503020102020204"/>
        <a:ea typeface=""/>
        <a:cs typeface=""/>
      </a:majorFont>
      <a:minorFont>
        <a:latin typeface="Franklin Gothic Book" panose="020B0503020102020204"/>
        <a:ea typeface=""/>
        <a:cs typeface=""/>
      </a:minorFont>
    </a:fontScheme>
    <a:fmtScheme name="裁剪">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Crop</Template>
  <TotalTime>1459</TotalTime>
  <Words>599</Words>
  <Application>Microsoft Office PowerPoint</Application>
  <PresentationFormat>寬螢幕</PresentationFormat>
  <Paragraphs>93</Paragraphs>
  <Slides>43</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43</vt:i4>
      </vt:variant>
    </vt:vector>
  </HeadingPairs>
  <TitlesOfParts>
    <vt:vector size="48" baseType="lpstr">
      <vt:lpstr>Kozuka Gothic Pr6N B</vt:lpstr>
      <vt:lpstr>Microsoft JhengHei</vt:lpstr>
      <vt:lpstr>Microsoft JhengHei</vt:lpstr>
      <vt:lpstr>Franklin Gothic Book</vt:lpstr>
      <vt:lpstr>裁剪</vt:lpstr>
      <vt:lpstr>Turn it in 論文原創性檢驗資料庫</vt:lpstr>
      <vt:lpstr>大綱 </vt:lpstr>
      <vt:lpstr>簡介</vt:lpstr>
      <vt:lpstr>Turnitin可以用來…</vt:lpstr>
      <vt:lpstr>PowerPoint 簡報</vt:lpstr>
      <vt:lpstr>PowerPoint 簡報</vt:lpstr>
      <vt:lpstr>PowerPoint 簡報</vt:lpstr>
      <vt:lpstr>支援多國語言</vt:lpstr>
      <vt:lpstr>Turnitin 上傳須知</vt:lpstr>
      <vt:lpstr>PowerPoint 簡報</vt:lpstr>
      <vt:lpstr>PowerPoint 簡報</vt:lpstr>
      <vt:lpstr>申請帳號</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上傳比對資料</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下載比對成果</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靜宜大學 Providence University   博碩士論文上傳研習</dc:title>
  <dc:creator>Microsoft Office 使用者</dc:creator>
  <cp:lastModifiedBy>admin</cp:lastModifiedBy>
  <cp:revision>147</cp:revision>
  <dcterms:created xsi:type="dcterms:W3CDTF">2020-03-20T02:16:24Z</dcterms:created>
  <dcterms:modified xsi:type="dcterms:W3CDTF">2021-09-07T06:49:09Z</dcterms:modified>
</cp:coreProperties>
</file>